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6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54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1" Type="http://schemas.openxmlformats.org/officeDocument/2006/relationships/slide" Target="slides/slide57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slide" Target="slides/slide56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" name="Shape 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9" name="Shape 8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07" name="Shape 10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14" name="Shape 1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Make into two slides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9" name="Shape 1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Make into two slides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1" name="Shape 22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Shape 22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If, Then statements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9" name="Shape 24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9" name="Shape 2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5" name="Shape 27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0" name="Shape 2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" name="Shape 3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87" name="Shape 2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1" name="Shape 31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7" name="Shape 3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24" name="Shape 32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3" name="Shape 3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Shape 33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39" name="Shape 33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65" name="Shape 3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Shape 37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78" name="Shape 3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Shape 38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87" name="Shape 38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Shape 39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96" name="Shape 39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Shape 40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08" name="Shape 40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17" name="Shape 417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25" name="Shape 42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2" name="Shape 43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hape 44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41" name="Shape 44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53" name="Shape 4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Shape 46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66" name="Shape 4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73" name="Shape 4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0" name="Shape 48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Shape 50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06" name="Shape 50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9" name="Shape 5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Shape 52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26" name="Shape 52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hape 53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33" name="Shape 53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Shape 539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40" name="Shape 54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Shape 55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51" name="Shape 5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Shape 557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58" name="Shape 55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Shape 564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65" name="Shape 565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73" name="Shape 7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187" y="685800"/>
            <a:ext cx="6096299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 algn="ctr">
              <a:spcBef>
                <a:spcPts val="0"/>
              </a:spcBef>
              <a:buSzPct val="100000"/>
              <a:defRPr sz="4800"/>
            </a:lvl1pPr>
            <a:lvl2pPr lvl="1" algn="ctr">
              <a:spcBef>
                <a:spcPts val="0"/>
              </a:spcBef>
              <a:buSzPct val="100000"/>
              <a:defRPr sz="4800"/>
            </a:lvl2pPr>
            <a:lvl3pPr lvl="2" algn="ctr">
              <a:spcBef>
                <a:spcPts val="0"/>
              </a:spcBef>
              <a:buSzPct val="100000"/>
              <a:defRPr sz="4800"/>
            </a:lvl3pPr>
            <a:lvl4pPr lvl="3" algn="ctr">
              <a:spcBef>
                <a:spcPts val="0"/>
              </a:spcBef>
              <a:buSzPct val="100000"/>
              <a:defRPr sz="4800"/>
            </a:lvl4pPr>
            <a:lvl5pPr lvl="4" algn="ctr">
              <a:spcBef>
                <a:spcPts val="0"/>
              </a:spcBef>
              <a:buSzPct val="100000"/>
              <a:defRPr sz="4800"/>
            </a:lvl5pPr>
            <a:lvl6pPr lvl="5" algn="ctr">
              <a:spcBef>
                <a:spcPts val="0"/>
              </a:spcBef>
              <a:buSzPct val="100000"/>
              <a:defRPr sz="4800"/>
            </a:lvl6pPr>
            <a:lvl7pPr lvl="6" algn="ctr">
              <a:spcBef>
                <a:spcPts val="0"/>
              </a:spcBef>
              <a:buSzPct val="100000"/>
              <a:defRPr sz="4800"/>
            </a:lvl7pPr>
            <a:lvl8pPr lvl="7" algn="ctr">
              <a:spcBef>
                <a:spcPts val="0"/>
              </a:spcBef>
              <a:buSzPct val="100000"/>
              <a:defRPr sz="4800"/>
            </a:lvl8pPr>
            <a:lvl9pPr lvl="8" algn="ctr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3" name="Shape 13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6" name="Shape 16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/>
          <a:lstStyle>
            <a:lvl1pPr lvl="0" algn="ctr">
              <a:spcBef>
                <a:spcPts val="360"/>
              </a:spcBef>
              <a:buSzPct val="100000"/>
              <a:buNone/>
              <a:defRPr sz="1800"/>
            </a:lvl1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b="1" sz="3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lvl="0">
              <a:spcBef>
                <a:spcPts val="600"/>
              </a:spcBef>
              <a:buClr>
                <a:schemeClr val="dk1"/>
              </a:buClr>
              <a:buSzPct val="100000"/>
              <a:defRPr sz="3000">
                <a:solidFill>
                  <a:schemeClr val="dk1"/>
                </a:solidFill>
              </a:defRPr>
            </a:lvl1pPr>
            <a:lvl2pPr lvl="1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2pPr>
            <a:lvl3pPr lvl="2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lvl="3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4pPr>
            <a:lvl5pPr lvl="4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5pPr>
            <a:lvl6pPr lvl="5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lvl="6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lvl="7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lvl="8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04.jpg"/><Relationship Id="rId4" Type="http://schemas.openxmlformats.org/officeDocument/2006/relationships/image" Target="../media/image16.jpg"/><Relationship Id="rId5" Type="http://schemas.openxmlformats.org/officeDocument/2006/relationships/image" Target="../media/image07.jpg"/><Relationship Id="rId6" Type="http://schemas.openxmlformats.org/officeDocument/2006/relationships/image" Target="../media/image06.jpg"/><Relationship Id="rId7" Type="http://schemas.openxmlformats.org/officeDocument/2006/relationships/image" Target="../media/image0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g"/><Relationship Id="rId4" Type="http://schemas.openxmlformats.org/officeDocument/2006/relationships/image" Target="../media/image09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02.jpg"/><Relationship Id="rId4" Type="http://schemas.openxmlformats.org/officeDocument/2006/relationships/image" Target="../media/image10.jpg"/><Relationship Id="rId5" Type="http://schemas.openxmlformats.org/officeDocument/2006/relationships/image" Target="../media/image12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02.jpg"/><Relationship Id="rId4" Type="http://schemas.openxmlformats.org/officeDocument/2006/relationships/image" Target="../media/image11.jpg"/><Relationship Id="rId5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02.jpg"/><Relationship Id="rId4" Type="http://schemas.openxmlformats.org/officeDocument/2006/relationships/image" Target="../media/image19.jpg"/><Relationship Id="rId5" Type="http://schemas.openxmlformats.org/officeDocument/2006/relationships/image" Target="../media/image15.jpg"/><Relationship Id="rId6" Type="http://schemas.openxmlformats.org/officeDocument/2006/relationships/image" Target="../media/image18.jpg"/><Relationship Id="rId7" Type="http://schemas.openxmlformats.org/officeDocument/2006/relationships/image" Target="../media/image2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02.jpg"/><Relationship Id="rId4" Type="http://schemas.openxmlformats.org/officeDocument/2006/relationships/image" Target="../media/image20.jpg"/><Relationship Id="rId5" Type="http://schemas.openxmlformats.org/officeDocument/2006/relationships/image" Target="../media/image21.jpg"/><Relationship Id="rId6" Type="http://schemas.openxmlformats.org/officeDocument/2006/relationships/image" Target="../media/image17.jpg"/><Relationship Id="rId7" Type="http://schemas.openxmlformats.org/officeDocument/2006/relationships/image" Target="../media/image2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1.jpg"/><Relationship Id="rId4" Type="http://schemas.openxmlformats.org/officeDocument/2006/relationships/image" Target="../media/image27.jpg"/><Relationship Id="rId5" Type="http://schemas.openxmlformats.org/officeDocument/2006/relationships/image" Target="../media/image25.png"/><Relationship Id="rId6" Type="http://schemas.openxmlformats.org/officeDocument/2006/relationships/image" Target="../media/image29.jpg"/><Relationship Id="rId7" Type="http://schemas.openxmlformats.org/officeDocument/2006/relationships/image" Target="../media/image2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jpg"/><Relationship Id="rId4" Type="http://schemas.openxmlformats.org/officeDocument/2006/relationships/image" Target="../media/image38.jpg"/><Relationship Id="rId5" Type="http://schemas.openxmlformats.org/officeDocument/2006/relationships/image" Target="../media/image60.jpg"/><Relationship Id="rId6" Type="http://schemas.openxmlformats.org/officeDocument/2006/relationships/image" Target="../media/image32.jpg"/><Relationship Id="rId7" Type="http://schemas.openxmlformats.org/officeDocument/2006/relationships/image" Target="../media/image02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4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02.jpg"/><Relationship Id="rId4" Type="http://schemas.openxmlformats.org/officeDocument/2006/relationships/hyperlink" Target="http://bit.ly/1l2vNu6" TargetMode="Externa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14.jpg"/><Relationship Id="rId6" Type="http://schemas.openxmlformats.org/officeDocument/2006/relationships/image" Target="../media/image1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02.jpg"/><Relationship Id="rId4" Type="http://schemas.openxmlformats.org/officeDocument/2006/relationships/hyperlink" Target="http://bit.ly/1l2vNu6" TargetMode="Externa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5.jpg"/><Relationship Id="rId4" Type="http://schemas.openxmlformats.org/officeDocument/2006/relationships/image" Target="../media/image33.jpg"/><Relationship Id="rId5" Type="http://schemas.openxmlformats.org/officeDocument/2006/relationships/image" Target="../media/image43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03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9.jpg"/><Relationship Id="rId4" Type="http://schemas.openxmlformats.org/officeDocument/2006/relationships/image" Target="../media/image15.jpg"/><Relationship Id="rId5" Type="http://schemas.openxmlformats.org/officeDocument/2006/relationships/image" Target="../media/image18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02.jpg"/><Relationship Id="rId4" Type="http://schemas.openxmlformats.org/officeDocument/2006/relationships/hyperlink" Target="http://bit.ly/1l2vNu6" TargetMode="Externa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1.jpg"/><Relationship Id="rId4" Type="http://schemas.openxmlformats.org/officeDocument/2006/relationships/image" Target="../media/image17.jpg"/><Relationship Id="rId5" Type="http://schemas.openxmlformats.org/officeDocument/2006/relationships/image" Target="../media/image2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41.jpg"/><Relationship Id="rId4" Type="http://schemas.openxmlformats.org/officeDocument/2006/relationships/image" Target="../media/image37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02.jpg"/><Relationship Id="rId4" Type="http://schemas.openxmlformats.org/officeDocument/2006/relationships/hyperlink" Target="http://bit.ly/1l2vNu6" TargetMode="Externa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1.jpg"/><Relationship Id="rId4" Type="http://schemas.openxmlformats.org/officeDocument/2006/relationships/image" Target="../media/image19.jpg"/><Relationship Id="rId5" Type="http://schemas.openxmlformats.org/officeDocument/2006/relationships/image" Target="../media/image18.jpg"/><Relationship Id="rId6" Type="http://schemas.openxmlformats.org/officeDocument/2006/relationships/image" Target="../media/image15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9.jpg"/><Relationship Id="rId4" Type="http://schemas.openxmlformats.org/officeDocument/2006/relationships/image" Target="../media/image18.jpg"/><Relationship Id="rId5" Type="http://schemas.openxmlformats.org/officeDocument/2006/relationships/image" Target="../media/image15.jpg"/><Relationship Id="rId6" Type="http://schemas.openxmlformats.org/officeDocument/2006/relationships/image" Target="../media/image39.png"/><Relationship Id="rId7" Type="http://schemas.openxmlformats.org/officeDocument/2006/relationships/image" Target="../media/image4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36.png"/><Relationship Id="rId4" Type="http://schemas.openxmlformats.org/officeDocument/2006/relationships/image" Target="../media/image45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1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4.jpg"/><Relationship Id="rId4" Type="http://schemas.openxmlformats.org/officeDocument/2006/relationships/image" Target="../media/image46.jpg"/><Relationship Id="rId5" Type="http://schemas.openxmlformats.org/officeDocument/2006/relationships/image" Target="../media/image50.jpg"/><Relationship Id="rId6" Type="http://schemas.openxmlformats.org/officeDocument/2006/relationships/image" Target="../media/image47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51.jpg"/><Relationship Id="rId4" Type="http://schemas.openxmlformats.org/officeDocument/2006/relationships/image" Target="../media/image53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5.jpg"/><Relationship Id="rId4" Type="http://schemas.openxmlformats.org/officeDocument/2006/relationships/image" Target="../media/image52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59.jpg"/><Relationship Id="rId4" Type="http://schemas.openxmlformats.org/officeDocument/2006/relationships/image" Target="../media/image57.jpg"/><Relationship Id="rId5" Type="http://schemas.openxmlformats.org/officeDocument/2006/relationships/image" Target="../media/image56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4.jpg"/><Relationship Id="rId4" Type="http://schemas.openxmlformats.org/officeDocument/2006/relationships/image" Target="../media/image58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1.jpg"/><Relationship Id="rId4" Type="http://schemas.openxmlformats.org/officeDocument/2006/relationships/image" Target="../media/image59.jpg"/><Relationship Id="rId5" Type="http://schemas.openxmlformats.org/officeDocument/2006/relationships/image" Target="../media/image57.jpg"/><Relationship Id="rId6" Type="http://schemas.openxmlformats.org/officeDocument/2006/relationships/image" Target="../media/image56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0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5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/>
          <p:nvPr>
            <p:ph type="ctrTitle"/>
          </p:nvPr>
        </p:nvSpPr>
        <p:spPr>
          <a:xfrm>
            <a:off x="685800" y="1583342"/>
            <a:ext cx="7772400" cy="1159856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Local Oyster Stock for Restoration:</a:t>
            </a:r>
          </a:p>
          <a:p>
            <a:pPr lvl="0">
              <a:spcBef>
                <a:spcPts val="0"/>
              </a:spcBef>
              <a:buNone/>
            </a:pPr>
            <a:r>
              <a:rPr lang="en" sz="3000"/>
              <a:t>Does Local Adaptation Affect Outplanting?</a:t>
            </a:r>
          </a:p>
        </p:txBody>
      </p:sp>
      <p:sp>
        <p:nvSpPr>
          <p:cNvPr id="28" name="Shape 28"/>
          <p:cNvSpPr txBox="1"/>
          <p:nvPr>
            <p:ph idx="1" type="subTitle"/>
          </p:nvPr>
        </p:nvSpPr>
        <p:spPr>
          <a:xfrm>
            <a:off x="685800" y="2840053"/>
            <a:ext cx="7772400" cy="784737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2400"/>
              <a:t>Jake Heare, Joth Davis, Brent Vadopalas, Steven Roberts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/>
          <p:nvPr>
            <p:ph idx="4294967295" type="title"/>
          </p:nvPr>
        </p:nvSpPr>
        <p:spPr>
          <a:xfrm>
            <a:off x="457200" y="205977"/>
            <a:ext cx="8229600" cy="114149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Sites</a:t>
            </a:r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2835947" cy="1685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21725" y="3215325"/>
            <a:ext cx="2722273" cy="192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3215325"/>
            <a:ext cx="2835947" cy="1952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1725" y="0"/>
            <a:ext cx="2722273" cy="1685973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754850" y="2705925"/>
            <a:ext cx="2081100" cy="50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Oyster Bay</a:t>
            </a:r>
          </a:p>
        </p:txBody>
      </p:sp>
      <p:sp>
        <p:nvSpPr>
          <p:cNvPr id="97" name="Shape 97"/>
          <p:cNvSpPr txBox="1"/>
          <p:nvPr/>
        </p:nvSpPr>
        <p:spPr>
          <a:xfrm>
            <a:off x="6354875" y="1568350"/>
            <a:ext cx="2722200" cy="55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Fidalgo Bay</a:t>
            </a:r>
          </a:p>
        </p:txBody>
      </p:sp>
      <p:sp>
        <p:nvSpPr>
          <p:cNvPr id="98" name="Shape 98"/>
          <p:cNvSpPr txBox="1"/>
          <p:nvPr/>
        </p:nvSpPr>
        <p:spPr>
          <a:xfrm>
            <a:off x="-66850" y="1592200"/>
            <a:ext cx="2835899" cy="50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Dabob Bay</a:t>
            </a:r>
          </a:p>
        </p:txBody>
      </p:sp>
      <p:sp>
        <p:nvSpPr>
          <p:cNvPr id="99" name="Shape 99"/>
          <p:cNvSpPr txBox="1"/>
          <p:nvPr/>
        </p:nvSpPr>
        <p:spPr>
          <a:xfrm>
            <a:off x="6942725" y="2705925"/>
            <a:ext cx="2201099" cy="50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3000"/>
              <a:t>Manchester</a:t>
            </a:r>
          </a:p>
        </p:txBody>
      </p:sp>
      <p:pic>
        <p:nvPicPr>
          <p:cNvPr id="100" name="Shape 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35950" y="0"/>
            <a:ext cx="3585775" cy="51434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01" name="Shape 101"/>
          <p:cNvCxnSpPr/>
          <p:nvPr/>
        </p:nvCxnSpPr>
        <p:spPr>
          <a:xfrm>
            <a:off x="2227300" y="1484850"/>
            <a:ext cx="2294400" cy="896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02" name="Shape 102"/>
          <p:cNvCxnSpPr/>
          <p:nvPr/>
        </p:nvCxnSpPr>
        <p:spPr>
          <a:xfrm flipH="1" rot="10800000">
            <a:off x="2541650" y="4347574"/>
            <a:ext cx="1531799" cy="113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03" name="Shape 103"/>
          <p:cNvCxnSpPr/>
          <p:nvPr/>
        </p:nvCxnSpPr>
        <p:spPr>
          <a:xfrm rot="10800000">
            <a:off x="5444375" y="3364425"/>
            <a:ext cx="1464899" cy="775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04" name="Shape 104"/>
          <p:cNvCxnSpPr/>
          <p:nvPr/>
        </p:nvCxnSpPr>
        <p:spPr>
          <a:xfrm flipH="1">
            <a:off x="5404325" y="468200"/>
            <a:ext cx="1538399" cy="1067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Winter Field Work</a:t>
            </a:r>
          </a:p>
        </p:txBody>
      </p:sp>
      <p:sp>
        <p:nvSpPr>
          <p:cNvPr id="110" name="Shape 110"/>
          <p:cNvSpPr txBox="1"/>
          <p:nvPr>
            <p:ph idx="1" type="body"/>
          </p:nvPr>
        </p:nvSpPr>
        <p:spPr>
          <a:xfrm>
            <a:off x="457200" y="1200150"/>
            <a:ext cx="414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Visited 2-4 Months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Collected Dead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Counted Live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Imaged for Size</a:t>
            </a:r>
          </a:p>
          <a:p>
            <a:pPr indent="-228600" lvl="0" marL="457200">
              <a:lnSpc>
                <a:spcPct val="150000"/>
              </a:lnSpc>
              <a:spcBef>
                <a:spcPts val="0"/>
              </a:spcBef>
            </a:pPr>
            <a:r>
              <a:rPr lang="en"/>
              <a:t>Maintained Trays</a:t>
            </a:r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8275" y="0"/>
            <a:ext cx="45757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Summer Field Work</a:t>
            </a:r>
          </a:p>
        </p:txBody>
      </p:sp>
      <p:sp>
        <p:nvSpPr>
          <p:cNvPr id="117" name="Shape 117"/>
          <p:cNvSpPr txBox="1"/>
          <p:nvPr>
            <p:ph idx="1" type="body"/>
          </p:nvPr>
        </p:nvSpPr>
        <p:spPr>
          <a:xfrm>
            <a:off x="4755575" y="1063375"/>
            <a:ext cx="4388400" cy="40800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572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sz="3600"/>
              <a:t>15 Weeks </a:t>
            </a:r>
          </a:p>
          <a:p>
            <a:pPr indent="-4572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sz="3600"/>
              <a:t>Sampled Brooders </a:t>
            </a:r>
          </a:p>
          <a:p>
            <a:pPr indent="-4572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sz="3600"/>
              <a:t>Collected Broods</a:t>
            </a:r>
          </a:p>
          <a:p>
            <a:pPr indent="-457200" lvl="0" marL="457200" rtl="0">
              <a:lnSpc>
                <a:spcPct val="115000"/>
              </a:lnSpc>
              <a:spcBef>
                <a:spcPts val="0"/>
              </a:spcBef>
              <a:buSzPct val="100000"/>
            </a:pPr>
            <a:r>
              <a:rPr lang="en" sz="3600"/>
              <a:t>Hopkins et al. 1936</a:t>
            </a:r>
          </a:p>
        </p:txBody>
      </p:sp>
      <p:pic>
        <p:nvPicPr>
          <p:cNvPr id="118" name="Shape 1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750700"/>
            <a:ext cx="4755573" cy="2392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 rotWithShape="1">
          <a:blip r:embed="rId4">
            <a:alphaModFix/>
          </a:blip>
          <a:srcRect b="22011" l="2657" r="3436" t="18577"/>
          <a:stretch/>
        </p:blipFill>
        <p:spPr>
          <a:xfrm>
            <a:off x="0" y="1063375"/>
            <a:ext cx="4755573" cy="206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7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7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17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Key Metrics</a:t>
            </a:r>
          </a:p>
        </p:txBody>
      </p:sp>
      <p:sp>
        <p:nvSpPr>
          <p:cNvPr id="125" name="Shape 125"/>
          <p:cNvSpPr txBox="1"/>
          <p:nvPr>
            <p:ph idx="1" type="body"/>
          </p:nvPr>
        </p:nvSpPr>
        <p:spPr>
          <a:xfrm>
            <a:off x="4731200" y="1063375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What We Chose: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Mortality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Growth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Reproduction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635425" y="1063375"/>
            <a:ext cx="3732299" cy="3344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 sz="3000"/>
              <a:t>What We Want:</a:t>
            </a:r>
          </a:p>
          <a:p>
            <a:pPr indent="-4191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3000"/>
              <a:t>Fitness Correlates</a:t>
            </a:r>
          </a:p>
          <a:p>
            <a:pPr indent="-4191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3000"/>
              <a:t>Easily Identified</a:t>
            </a:r>
          </a:p>
          <a:p>
            <a:pPr indent="-4191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3000"/>
              <a:t>Monitorable</a:t>
            </a:r>
          </a:p>
          <a:p>
            <a:pPr indent="-419100" lvl="0" marL="457200" rtl="0">
              <a:lnSpc>
                <a:spcPct val="150000"/>
              </a:lnSpc>
              <a:spcBef>
                <a:spcPts val="0"/>
              </a:spcBef>
              <a:buSzPct val="100000"/>
              <a:buChar char="●"/>
            </a:pPr>
            <a:r>
              <a:rPr lang="en" sz="3000"/>
              <a:t>Possible Adaptive Advantage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2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type="title"/>
          </p:nvPr>
        </p:nvSpPr>
        <p:spPr>
          <a:xfrm>
            <a:off x="457200" y="1992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Expectations </a:t>
            </a:r>
          </a:p>
        </p:txBody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0" y="1200150"/>
            <a:ext cx="4451699" cy="39434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75000"/>
              </a:lnSpc>
              <a:spcBef>
                <a:spcPts val="0"/>
              </a:spcBef>
              <a:buAutoNum type="arabicPeriod"/>
            </a:pPr>
            <a:r>
              <a:rPr lang="en"/>
              <a:t>No difference</a:t>
            </a:r>
          </a:p>
          <a:p>
            <a:pPr indent="-228600" lvl="0" marL="457200" rtl="0">
              <a:lnSpc>
                <a:spcPct val="175000"/>
              </a:lnSpc>
              <a:spcBef>
                <a:spcPts val="0"/>
              </a:spcBef>
              <a:buAutoNum type="arabicPeriod"/>
            </a:pPr>
            <a:r>
              <a:rPr lang="en"/>
              <a:t>Home Field Advantage</a:t>
            </a:r>
          </a:p>
          <a:p>
            <a:pPr indent="-228600" lvl="0" marL="457200" rtl="0">
              <a:lnSpc>
                <a:spcPct val="175000"/>
              </a:lnSpc>
              <a:spcBef>
                <a:spcPts val="0"/>
              </a:spcBef>
              <a:buAutoNum type="arabicPeriod"/>
            </a:pPr>
            <a:r>
              <a:rPr lang="en"/>
              <a:t>Uber-Oyster</a:t>
            </a:r>
          </a:p>
          <a:p>
            <a:pPr indent="-228600" lvl="0" marL="457200" rtl="0">
              <a:lnSpc>
                <a:spcPct val="175000"/>
              </a:lnSpc>
              <a:spcBef>
                <a:spcPts val="0"/>
              </a:spcBef>
              <a:buAutoNum type="arabicPeriod"/>
            </a:pPr>
            <a:r>
              <a:rPr lang="en"/>
              <a:t>???</a:t>
            </a:r>
          </a:p>
        </p:txBody>
      </p:sp>
      <p:sp>
        <p:nvSpPr>
          <p:cNvPr id="133" name="Shape 133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All Groups Equally Successful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Groups Only Successful at Home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One Group Outperforms</a:t>
            </a:r>
          </a:p>
          <a:p>
            <a:pPr indent="-228600" lvl="0" marL="457200" rtl="0">
              <a:spcBef>
                <a:spcPts val="0"/>
              </a:spcBef>
              <a:buAutoNum type="arabicPeriod"/>
            </a:pPr>
            <a:r>
              <a:rPr lang="en"/>
              <a:t>Mixed Results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13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Outline</a:t>
            </a:r>
          </a:p>
        </p:txBody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Why Local Stocks?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B7B7B7"/>
              </a:solidFill>
            </a:endParaRP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B7B7B7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Experiment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40" name="Shape 140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Results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/>
          </a:p>
          <a:p>
            <a:pPr indent="-228600" lvl="0" marL="4572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Conclusion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3585775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/>
          <p:nvPr/>
        </p:nvSpPr>
        <p:spPr>
          <a:xfrm>
            <a:off x="1076875" y="4727325"/>
            <a:ext cx="1110299" cy="401399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>
            <a:off x="-2482775" y="46239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/>
              <a:t>Mortality</a:t>
            </a:r>
          </a:p>
        </p:txBody>
      </p:sp>
      <p:pic>
        <p:nvPicPr>
          <p:cNvPr id="148" name="Shape 148"/>
          <p:cNvPicPr preferRelativeResize="0"/>
          <p:nvPr/>
        </p:nvPicPr>
        <p:blipFill rotWithShape="1">
          <a:blip r:embed="rId4">
            <a:alphaModFix/>
          </a:blip>
          <a:srcRect b="19542" l="13238" r="7156" t="16383"/>
          <a:stretch/>
        </p:blipFill>
        <p:spPr>
          <a:xfrm>
            <a:off x="3779025" y="2508200"/>
            <a:ext cx="5364974" cy="2454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9" name="Shape 149"/>
          <p:cNvCxnSpPr/>
          <p:nvPr/>
        </p:nvCxnSpPr>
        <p:spPr>
          <a:xfrm rot="10800000">
            <a:off x="2581724" y="3204062"/>
            <a:ext cx="961800" cy="366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150" name="Shape 150"/>
          <p:cNvPicPr preferRelativeResize="0"/>
          <p:nvPr/>
        </p:nvPicPr>
        <p:blipFill rotWithShape="1">
          <a:blip r:embed="rId5">
            <a:alphaModFix/>
          </a:blip>
          <a:srcRect b="19577" l="13323" r="7649" t="17410"/>
          <a:stretch/>
        </p:blipFill>
        <p:spPr>
          <a:xfrm>
            <a:off x="3779025" y="0"/>
            <a:ext cx="5364974" cy="23543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1" name="Shape 151"/>
          <p:cNvCxnSpPr>
            <a:stCxn id="152" idx="1"/>
          </p:cNvCxnSpPr>
          <p:nvPr/>
        </p:nvCxnSpPr>
        <p:spPr>
          <a:xfrm rot="10800000">
            <a:off x="2474925" y="575174"/>
            <a:ext cx="1068600" cy="428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53" name="Shape 153"/>
          <p:cNvSpPr txBox="1"/>
          <p:nvPr/>
        </p:nvSpPr>
        <p:spPr>
          <a:xfrm>
            <a:off x="3651075" y="2173800"/>
            <a:ext cx="5364900" cy="4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1800"/>
              <a:t>Aug         Oct        Dec       Feb        Apr       June</a:t>
            </a:r>
          </a:p>
        </p:txBody>
      </p:sp>
      <p:sp>
        <p:nvSpPr>
          <p:cNvPr id="154" name="Shape 154"/>
          <p:cNvSpPr txBox="1"/>
          <p:nvPr/>
        </p:nvSpPr>
        <p:spPr>
          <a:xfrm>
            <a:off x="3749975" y="4787575"/>
            <a:ext cx="5364900" cy="4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/>
              <a:t>Aug         Oct        Dec       Feb        Apr       June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3543525" y="-40125"/>
            <a:ext cx="521699" cy="208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1.0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0.5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0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3543525" y="2527562"/>
            <a:ext cx="521699" cy="208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1.0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0.5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0</a:t>
            </a:r>
          </a:p>
        </p:txBody>
      </p:sp>
      <p:sp>
        <p:nvSpPr>
          <p:cNvPr id="156" name="Shape 156"/>
          <p:cNvSpPr/>
          <p:nvPr/>
        </p:nvSpPr>
        <p:spPr>
          <a:xfrm>
            <a:off x="4066650" y="1036725"/>
            <a:ext cx="1872900" cy="1110299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ape 1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8225" y="0"/>
            <a:ext cx="3585775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/>
          <p:nvPr/>
        </p:nvSpPr>
        <p:spPr>
          <a:xfrm>
            <a:off x="6722000" y="4742100"/>
            <a:ext cx="1110299" cy="401399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3162350" y="46830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Mortality</a:t>
            </a:r>
          </a:p>
        </p:txBody>
      </p:sp>
      <p:pic>
        <p:nvPicPr>
          <p:cNvPr id="164" name="Shape 164"/>
          <p:cNvPicPr preferRelativeResize="0"/>
          <p:nvPr/>
        </p:nvPicPr>
        <p:blipFill rotWithShape="1">
          <a:blip r:embed="rId4">
            <a:alphaModFix/>
          </a:blip>
          <a:srcRect b="20346" l="14148" r="7074" t="17545"/>
          <a:stretch/>
        </p:blipFill>
        <p:spPr>
          <a:xfrm>
            <a:off x="207350" y="2674175"/>
            <a:ext cx="5350874" cy="22552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5" name="Shape 165"/>
          <p:cNvCxnSpPr/>
          <p:nvPr/>
        </p:nvCxnSpPr>
        <p:spPr>
          <a:xfrm>
            <a:off x="5511375" y="3511475"/>
            <a:ext cx="1357800" cy="909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166" name="Shape 166"/>
          <p:cNvPicPr preferRelativeResize="0"/>
          <p:nvPr/>
        </p:nvPicPr>
        <p:blipFill rotWithShape="1">
          <a:blip r:embed="rId5">
            <a:alphaModFix/>
          </a:blip>
          <a:srcRect b="19489" l="14148" r="7074" t="17621"/>
          <a:stretch/>
        </p:blipFill>
        <p:spPr>
          <a:xfrm>
            <a:off x="240800" y="0"/>
            <a:ext cx="5317425" cy="23408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7" name="Shape 167"/>
          <p:cNvCxnSpPr>
            <a:stCxn id="166" idx="3"/>
          </p:cNvCxnSpPr>
          <p:nvPr/>
        </p:nvCxnSpPr>
        <p:spPr>
          <a:xfrm>
            <a:off x="5558225" y="1170424"/>
            <a:ext cx="1765800" cy="13476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68" name="Shape 168"/>
          <p:cNvSpPr txBox="1"/>
          <p:nvPr/>
        </p:nvSpPr>
        <p:spPr>
          <a:xfrm>
            <a:off x="103325" y="2212575"/>
            <a:ext cx="5454900" cy="4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/>
              <a:t>Aug             Oct            Dec             Feb            Apr      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0" y="4801200"/>
            <a:ext cx="5511300" cy="401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1800"/>
              <a:t>Aug         Oct        Dec       Feb        Apr       June</a:t>
            </a:r>
          </a:p>
        </p:txBody>
      </p:sp>
      <p:sp>
        <p:nvSpPr>
          <p:cNvPr id="170" name="Shape 170"/>
          <p:cNvSpPr txBox="1"/>
          <p:nvPr/>
        </p:nvSpPr>
        <p:spPr>
          <a:xfrm>
            <a:off x="-100350" y="-40125"/>
            <a:ext cx="521699" cy="208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1.0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0.5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0</a:t>
            </a:r>
          </a:p>
        </p:txBody>
      </p:sp>
      <p:sp>
        <p:nvSpPr>
          <p:cNvPr id="171" name="Shape 171"/>
          <p:cNvSpPr txBox="1"/>
          <p:nvPr/>
        </p:nvSpPr>
        <p:spPr>
          <a:xfrm>
            <a:off x="-129925" y="2613962"/>
            <a:ext cx="521699" cy="2086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1.0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0.5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 </a:t>
            </a:r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lnSpc>
                <a:spcPct val="115000"/>
              </a:lnSpc>
              <a:spcBef>
                <a:spcPts val="0"/>
              </a:spcBef>
              <a:buNone/>
            </a:pPr>
            <a:r>
              <a:rPr b="1" lang="en"/>
              <a:t>0</a:t>
            </a:r>
          </a:p>
        </p:txBody>
      </p:sp>
      <p:sp>
        <p:nvSpPr>
          <p:cNvPr id="172" name="Shape 172"/>
          <p:cNvSpPr/>
          <p:nvPr/>
        </p:nvSpPr>
        <p:spPr>
          <a:xfrm>
            <a:off x="468200" y="1001950"/>
            <a:ext cx="1872900" cy="1110299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ape 1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5950" y="0"/>
            <a:ext cx="3585775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/>
          <p:nvPr/>
        </p:nvSpPr>
        <p:spPr>
          <a:xfrm>
            <a:off x="4046600" y="4742100"/>
            <a:ext cx="1110299" cy="401399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9" name="Shape 179"/>
          <p:cNvSpPr txBox="1"/>
          <p:nvPr>
            <p:ph idx="1" type="body"/>
          </p:nvPr>
        </p:nvSpPr>
        <p:spPr>
          <a:xfrm>
            <a:off x="486950" y="46239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Growth</a:t>
            </a:r>
          </a:p>
        </p:txBody>
      </p:sp>
      <p:pic>
        <p:nvPicPr>
          <p:cNvPr id="180" name="Shape 180"/>
          <p:cNvPicPr preferRelativeResize="0"/>
          <p:nvPr/>
        </p:nvPicPr>
        <p:blipFill rotWithShape="1">
          <a:blip r:embed="rId4">
            <a:alphaModFix/>
          </a:blip>
          <a:srcRect b="9416" l="12240" r="18329" t="14334"/>
          <a:stretch/>
        </p:blipFill>
        <p:spPr>
          <a:xfrm>
            <a:off x="0" y="2404650"/>
            <a:ext cx="2835949" cy="252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Shape 181"/>
          <p:cNvPicPr preferRelativeResize="0"/>
          <p:nvPr/>
        </p:nvPicPr>
        <p:blipFill rotWithShape="1">
          <a:blip r:embed="rId5">
            <a:alphaModFix/>
          </a:blip>
          <a:srcRect b="10520" l="11056" r="18387" t="13790"/>
          <a:stretch/>
        </p:blipFill>
        <p:spPr>
          <a:xfrm>
            <a:off x="6412175" y="-75"/>
            <a:ext cx="2731824" cy="223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 rotWithShape="1">
          <a:blip r:embed="rId6">
            <a:alphaModFix/>
          </a:blip>
          <a:srcRect b="10812" l="11559" r="17654" t="13892"/>
          <a:stretch/>
        </p:blipFill>
        <p:spPr>
          <a:xfrm>
            <a:off x="6421725" y="2588475"/>
            <a:ext cx="2722274" cy="22340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Shape 18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2835949" cy="2376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" name="Shape 184"/>
          <p:cNvCxnSpPr/>
          <p:nvPr/>
        </p:nvCxnSpPr>
        <p:spPr>
          <a:xfrm>
            <a:off x="2501525" y="1912925"/>
            <a:ext cx="2020199" cy="468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85" name="Shape 185"/>
          <p:cNvCxnSpPr/>
          <p:nvPr/>
        </p:nvCxnSpPr>
        <p:spPr>
          <a:xfrm>
            <a:off x="2534975" y="4541525"/>
            <a:ext cx="1671899" cy="335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186" name="Shape 186"/>
          <p:cNvCxnSpPr>
            <a:stCxn id="182" idx="1"/>
          </p:cNvCxnSpPr>
          <p:nvPr/>
        </p:nvCxnSpPr>
        <p:spPr>
          <a:xfrm rot="10800000">
            <a:off x="5390925" y="3324199"/>
            <a:ext cx="1030800" cy="3813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87" name="Shape 187"/>
          <p:cNvSpPr txBox="1"/>
          <p:nvPr/>
        </p:nvSpPr>
        <p:spPr>
          <a:xfrm>
            <a:off x="6412187" y="2120275"/>
            <a:ext cx="27318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 </a:t>
            </a:r>
            <a:r>
              <a:rPr b="1" lang="en" sz="1800"/>
              <a:t>10        20       30        40</a:t>
            </a:r>
          </a:p>
        </p:txBody>
      </p:sp>
      <p:sp>
        <p:nvSpPr>
          <p:cNvPr id="188" name="Shape 188"/>
          <p:cNvSpPr txBox="1"/>
          <p:nvPr/>
        </p:nvSpPr>
        <p:spPr>
          <a:xfrm>
            <a:off x="6298487" y="4742100"/>
            <a:ext cx="27318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  <a:r>
              <a:rPr b="1" lang="en" sz="1800"/>
              <a:t>10          20         30   </a:t>
            </a:r>
          </a:p>
        </p:txBody>
      </p:sp>
      <p:cxnSp>
        <p:nvCxnSpPr>
          <p:cNvPr id="189" name="Shape 189"/>
          <p:cNvCxnSpPr>
            <a:stCxn id="181" idx="1"/>
          </p:cNvCxnSpPr>
          <p:nvPr/>
        </p:nvCxnSpPr>
        <p:spPr>
          <a:xfrm rot="10800000">
            <a:off x="5404475" y="574849"/>
            <a:ext cx="1007700" cy="542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190" name="Shape 190"/>
          <p:cNvSpPr txBox="1"/>
          <p:nvPr/>
        </p:nvSpPr>
        <p:spPr>
          <a:xfrm>
            <a:off x="49962" y="4759950"/>
            <a:ext cx="2731800" cy="2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</a:t>
            </a:r>
            <a:r>
              <a:rPr b="1" lang="en" sz="1800"/>
              <a:t>     20        30         40</a:t>
            </a:r>
          </a:p>
        </p:txBody>
      </p:sp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Shape 1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5950" y="0"/>
            <a:ext cx="3585775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/>
          <p:nvPr/>
        </p:nvSpPr>
        <p:spPr>
          <a:xfrm>
            <a:off x="3773950" y="4742100"/>
            <a:ext cx="1724099" cy="401399"/>
          </a:xfrm>
          <a:prstGeom prst="rect">
            <a:avLst/>
          </a:prstGeom>
          <a:solidFill>
            <a:schemeClr val="lt2"/>
          </a:solidFill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521187" y="46239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/>
              <a:t>Reproduction</a:t>
            </a:r>
          </a:p>
          <a:p>
            <a:pPr lvl="0" rtl="0" algn="l">
              <a:spcBef>
                <a:spcPts val="0"/>
              </a:spcBef>
              <a:buNone/>
            </a:pPr>
            <a:r>
              <a:t/>
            </a:r>
            <a:endParaRPr b="1"/>
          </a:p>
        </p:txBody>
      </p:sp>
      <p:pic>
        <p:nvPicPr>
          <p:cNvPr id="198" name="Shape 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2835949" cy="23768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9" name="Shape 199"/>
          <p:cNvCxnSpPr/>
          <p:nvPr/>
        </p:nvCxnSpPr>
        <p:spPr>
          <a:xfrm>
            <a:off x="2501525" y="1912925"/>
            <a:ext cx="2020199" cy="468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pic>
        <p:nvPicPr>
          <p:cNvPr id="200" name="Shape 200"/>
          <p:cNvPicPr preferRelativeResize="0"/>
          <p:nvPr/>
        </p:nvPicPr>
        <p:blipFill rotWithShape="1">
          <a:blip r:embed="rId5">
            <a:alphaModFix/>
          </a:blip>
          <a:srcRect b="16538" l="8804" r="18128" t="15457"/>
          <a:stretch/>
        </p:blipFill>
        <p:spPr>
          <a:xfrm>
            <a:off x="6735375" y="2856000"/>
            <a:ext cx="2408625" cy="197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Shape 201"/>
          <p:cNvPicPr preferRelativeResize="0"/>
          <p:nvPr/>
        </p:nvPicPr>
        <p:blipFill rotWithShape="1">
          <a:blip r:embed="rId6">
            <a:alphaModFix/>
          </a:blip>
          <a:srcRect b="16744" l="9518" r="18263" t="13893"/>
          <a:stretch/>
        </p:blipFill>
        <p:spPr>
          <a:xfrm>
            <a:off x="6735375" y="262062"/>
            <a:ext cx="2408625" cy="216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Shape 202"/>
          <p:cNvPicPr preferRelativeResize="0"/>
          <p:nvPr/>
        </p:nvPicPr>
        <p:blipFill rotWithShape="1">
          <a:blip r:embed="rId7">
            <a:alphaModFix/>
          </a:blip>
          <a:srcRect b="17060" l="9475" r="18029" t="15454"/>
          <a:stretch/>
        </p:blipFill>
        <p:spPr>
          <a:xfrm>
            <a:off x="250250" y="2568400"/>
            <a:ext cx="2585700" cy="2267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3" name="Shape 203"/>
          <p:cNvCxnSpPr>
            <a:stCxn id="202" idx="3"/>
          </p:cNvCxnSpPr>
          <p:nvPr/>
        </p:nvCxnSpPr>
        <p:spPr>
          <a:xfrm>
            <a:off x="2835950" y="3702112"/>
            <a:ext cx="1370700" cy="8730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04" name="Shape 204"/>
          <p:cNvCxnSpPr/>
          <p:nvPr/>
        </p:nvCxnSpPr>
        <p:spPr>
          <a:xfrm rot="10800000">
            <a:off x="5404399" y="574975"/>
            <a:ext cx="842700" cy="662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05" name="Shape 205"/>
          <p:cNvCxnSpPr/>
          <p:nvPr/>
        </p:nvCxnSpPr>
        <p:spPr>
          <a:xfrm rot="10800000">
            <a:off x="5390899" y="3324100"/>
            <a:ext cx="923100" cy="6488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sp>
        <p:nvSpPr>
          <p:cNvPr id="206" name="Shape 206"/>
          <p:cNvSpPr txBox="1"/>
          <p:nvPr/>
        </p:nvSpPr>
        <p:spPr>
          <a:xfrm>
            <a:off x="147175" y="4756650"/>
            <a:ext cx="2936099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600"/>
              <a:t> </a:t>
            </a:r>
            <a:r>
              <a:rPr b="1" lang="en" sz="1600"/>
              <a:t>May      June     July    Aug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-66900" y="2501525"/>
            <a:ext cx="461399" cy="23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15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10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5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algn="ctr">
              <a:spcBef>
                <a:spcPts val="0"/>
              </a:spcBef>
              <a:buNone/>
            </a:pPr>
            <a:r>
              <a:rPr b="1" lang="en"/>
              <a:t>0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6354225" y="234100"/>
            <a:ext cx="461399" cy="23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15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10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5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0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6354225" y="2762375"/>
            <a:ext cx="461399" cy="23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/>
              <a:t>15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10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5</a:t>
            </a:r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t/>
            </a:r>
            <a:endParaRPr b="1"/>
          </a:p>
          <a:p>
            <a:pPr lvl="0" rtl="0" algn="ctr">
              <a:spcBef>
                <a:spcPts val="0"/>
              </a:spcBef>
              <a:buNone/>
            </a:pPr>
            <a:r>
              <a:rPr b="1" lang="en"/>
              <a:t>0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6508900" y="2343375"/>
            <a:ext cx="2936099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/>
              <a:t>   </a:t>
            </a:r>
            <a:r>
              <a:rPr b="1" lang="en" sz="1600"/>
              <a:t>May    June     July    Aug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6508900" y="4756650"/>
            <a:ext cx="2936099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600"/>
              <a:t>    </a:t>
            </a:r>
            <a:r>
              <a:rPr b="1" lang="en" sz="1600"/>
              <a:t>May    June     July   Aug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Outline</a:t>
            </a:r>
          </a:p>
        </p:txBody>
      </p:sp>
      <p:sp>
        <p:nvSpPr>
          <p:cNvPr id="34" name="Shape 34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Why Local Stocks?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O. lurida history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Key Metrics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Expectations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Experiment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Brood/Outplant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Winter Fieldwork</a:t>
            </a:r>
          </a:p>
          <a:p>
            <a:pPr indent="-228600" lvl="1" marL="914400">
              <a:spcBef>
                <a:spcPts val="0"/>
              </a:spcBef>
            </a:pPr>
            <a:r>
              <a:rPr lang="en"/>
              <a:t>Summer Fieldwork</a:t>
            </a:r>
          </a:p>
        </p:txBody>
      </p:sp>
      <p:sp>
        <p:nvSpPr>
          <p:cNvPr id="35" name="Shape 35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Results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Mortality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Growth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Reproduction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Conclusion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Summary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Implications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Future Work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Q/A?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Outline</a:t>
            </a:r>
          </a:p>
        </p:txBody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999999"/>
              </a:buClr>
            </a:pPr>
            <a:r>
              <a:rPr lang="en">
                <a:solidFill>
                  <a:srgbClr val="999999"/>
                </a:solidFill>
              </a:rPr>
              <a:t>Why Local Stocks?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999999"/>
              </a:solidFill>
            </a:endParaRP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999999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rgbClr val="999999"/>
              </a:buClr>
            </a:pPr>
            <a:r>
              <a:rPr lang="en">
                <a:solidFill>
                  <a:srgbClr val="999999"/>
                </a:solidFill>
              </a:rPr>
              <a:t>Experiment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218" name="Shape 218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999999"/>
              </a:buClr>
            </a:pPr>
            <a:r>
              <a:rPr lang="en">
                <a:solidFill>
                  <a:srgbClr val="999999"/>
                </a:solidFill>
              </a:rPr>
              <a:t>Results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999999"/>
              </a:solidFill>
            </a:endParaRP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999999"/>
              </a:solidFill>
            </a:endParaRP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Conclusion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Summary</a:t>
            </a:r>
          </a:p>
        </p:txBody>
      </p:sp>
      <p:sp>
        <p:nvSpPr>
          <p:cNvPr id="224" name="Shape 224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Mortality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3C78D8"/>
                </a:solidFill>
              </a:rPr>
              <a:t>Dabob</a:t>
            </a:r>
            <a:r>
              <a:rPr lang="en" sz="2000"/>
              <a:t> Survives Extremes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9900FF"/>
                </a:solidFill>
              </a:rPr>
              <a:t>Fidalgo</a:t>
            </a:r>
            <a:r>
              <a:rPr lang="en" sz="2000"/>
              <a:t> High Mortality in Extremes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Growth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9900FF"/>
                </a:solidFill>
              </a:rPr>
              <a:t>Fidalgo</a:t>
            </a:r>
            <a:r>
              <a:rPr lang="en" sz="2000"/>
              <a:t> Largest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3C78D8"/>
                </a:solidFill>
              </a:rPr>
              <a:t>Dabob</a:t>
            </a:r>
            <a:r>
              <a:rPr lang="en" sz="2000"/>
              <a:t> Smallest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Reproduction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E69138"/>
                </a:solidFill>
              </a:rPr>
              <a:t>Oyster Bay</a:t>
            </a:r>
            <a:r>
              <a:rPr lang="en" sz="2000"/>
              <a:t> Most Active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3D85C6"/>
                </a:solidFill>
              </a:rPr>
              <a:t>Dabob</a:t>
            </a:r>
            <a:r>
              <a:rPr lang="en" sz="2000"/>
              <a:t> Least Active</a:t>
            </a:r>
          </a:p>
          <a:p>
            <a:pPr indent="-355600" lvl="0" marL="457200" rtl="0">
              <a:spcBef>
                <a:spcPts val="480"/>
              </a:spcBef>
              <a:buSzPct val="100000"/>
              <a:buNone/>
            </a:pPr>
            <a:r>
              <a:t/>
            </a:r>
            <a:endParaRPr sz="2000"/>
          </a:p>
          <a:p>
            <a:pPr indent="-355600" lvl="1" marL="914400" rtl="0">
              <a:spcBef>
                <a:spcPts val="0"/>
              </a:spcBef>
              <a:buSzPct val="100000"/>
              <a:buNone/>
            </a:pPr>
            <a:r>
              <a:t/>
            </a:r>
            <a:endParaRPr sz="2000"/>
          </a:p>
        </p:txBody>
      </p:sp>
      <p:pic>
        <p:nvPicPr>
          <p:cNvPr id="225" name="Shape 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2125" y="0"/>
            <a:ext cx="442187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4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4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4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4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4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24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Expectations Vs. Reality</a:t>
            </a:r>
          </a:p>
        </p:txBody>
      </p:sp>
      <p:sp>
        <p:nvSpPr>
          <p:cNvPr id="231" name="Shape 231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250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400"/>
              <a:t>Equality?</a:t>
            </a:r>
          </a:p>
          <a:p>
            <a:pPr indent="-381000" lvl="0" marL="457200" rtl="0">
              <a:lnSpc>
                <a:spcPct val="250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400"/>
              <a:t>Home Field Advantage?</a:t>
            </a:r>
          </a:p>
          <a:p>
            <a:pPr indent="-381000" lvl="0" marL="457200" rtl="0">
              <a:lnSpc>
                <a:spcPct val="250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400"/>
              <a:t>Uber-Oyster?</a:t>
            </a:r>
          </a:p>
          <a:p>
            <a:pPr indent="-381000" lvl="0" marL="457200" rtl="0">
              <a:lnSpc>
                <a:spcPct val="250000"/>
              </a:lnSpc>
              <a:spcBef>
                <a:spcPts val="0"/>
              </a:spcBef>
              <a:buSzPct val="100000"/>
              <a:buAutoNum type="arabicPeriod"/>
            </a:pPr>
            <a:r>
              <a:rPr lang="en" sz="2400"/>
              <a:t>???</a:t>
            </a:r>
          </a:p>
        </p:txBody>
      </p:sp>
      <p:sp>
        <p:nvSpPr>
          <p:cNvPr id="232" name="Shape 232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lnSpc>
                <a:spcPct val="250000"/>
              </a:lnSpc>
              <a:spcBef>
                <a:spcPts val="0"/>
              </a:spcBef>
              <a:buClr>
                <a:srgbClr val="FF0000"/>
              </a:buClr>
              <a:buSzPct val="100000"/>
              <a:buAutoNum type="arabicPeriod"/>
            </a:pPr>
            <a:r>
              <a:rPr lang="en" sz="2400">
                <a:solidFill>
                  <a:srgbClr val="FF0000"/>
                </a:solidFill>
              </a:rPr>
              <a:t>No</a:t>
            </a:r>
          </a:p>
          <a:p>
            <a:pPr indent="-381000" lvl="0" marL="457200" rtl="0">
              <a:lnSpc>
                <a:spcPct val="250000"/>
              </a:lnSpc>
              <a:spcBef>
                <a:spcPts val="0"/>
              </a:spcBef>
              <a:buClr>
                <a:srgbClr val="FF0000"/>
              </a:buClr>
              <a:buSzPct val="100000"/>
              <a:buAutoNum type="arabicPeriod"/>
            </a:pPr>
            <a:r>
              <a:rPr lang="en" sz="2400">
                <a:solidFill>
                  <a:srgbClr val="FF0000"/>
                </a:solidFill>
              </a:rPr>
              <a:t>No</a:t>
            </a:r>
          </a:p>
          <a:p>
            <a:pPr indent="-381000" lvl="0" marL="457200" rtl="0">
              <a:lnSpc>
                <a:spcPct val="250000"/>
              </a:lnSpc>
              <a:spcBef>
                <a:spcPts val="0"/>
              </a:spcBef>
              <a:buClr>
                <a:srgbClr val="FF0000"/>
              </a:buClr>
              <a:buSzPct val="100000"/>
              <a:buAutoNum type="arabicPeriod"/>
            </a:pPr>
            <a:r>
              <a:rPr lang="en" sz="2400">
                <a:solidFill>
                  <a:srgbClr val="FF0000"/>
                </a:solidFill>
              </a:rPr>
              <a:t>No</a:t>
            </a:r>
          </a:p>
          <a:p>
            <a:pPr indent="-381000" lvl="0" marL="457200" rtl="0">
              <a:lnSpc>
                <a:spcPct val="250000"/>
              </a:lnSpc>
              <a:spcBef>
                <a:spcPts val="0"/>
              </a:spcBef>
              <a:buClr>
                <a:srgbClr val="38761D"/>
              </a:buClr>
              <a:buSzPct val="100000"/>
              <a:buAutoNum type="arabicPeriod"/>
            </a:pPr>
            <a:r>
              <a:rPr lang="en" sz="2400">
                <a:solidFill>
                  <a:srgbClr val="38761D"/>
                </a:solidFill>
              </a:rPr>
              <a:t>No Clear Winner/Loser?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Implications</a:t>
            </a:r>
          </a:p>
        </p:txBody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If: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"/>
              <a:t>Equality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"/>
              <a:t>Homefield Advantage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"/>
              <a:t>Uber-Oyster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"/>
              <a:t>???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9" name="Shape 239"/>
          <p:cNvSpPr txBox="1"/>
          <p:nvPr>
            <p:ph idx="2" type="body"/>
          </p:nvPr>
        </p:nvSpPr>
        <p:spPr>
          <a:xfrm>
            <a:off x="465882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Then: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"/>
              <a:t>All Work</a:t>
            </a:r>
          </a:p>
          <a:p>
            <a:pPr indent="-228600" lvl="0" marL="457200" rtl="0">
              <a:lnSpc>
                <a:spcPct val="100000"/>
              </a:lnSpc>
              <a:spcBef>
                <a:spcPts val="0"/>
              </a:spcBef>
              <a:buAutoNum type="arabicPeriod"/>
            </a:pPr>
            <a:r>
              <a:rPr lang="en"/>
              <a:t>Select Based on Site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"/>
              <a:t>Easy Choice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  <a:buAutoNum type="arabicPeriod"/>
            </a:pPr>
            <a:r>
              <a:rPr lang="en"/>
              <a:t>Best Guess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3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Future Research</a:t>
            </a:r>
          </a:p>
        </p:txBody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u="sng"/>
              <a:t>Population Genomics 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  <p:sp>
        <p:nvSpPr>
          <p:cNvPr id="246" name="Shape 246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u="sng"/>
              <a:t>Fecundity</a:t>
            </a:r>
          </a:p>
          <a:p>
            <a:pPr indent="-381000" lvl="0" marL="457200" rtl="0">
              <a:spcBef>
                <a:spcPts val="0"/>
              </a:spcBef>
              <a:buSzPct val="100000"/>
              <a:buNone/>
            </a:pPr>
            <a:r>
              <a:t/>
            </a:r>
            <a:endParaRPr sz="24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2400"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Acknowledgements</a:t>
            </a:r>
          </a:p>
        </p:txBody>
      </p:sp>
      <p:pic>
        <p:nvPicPr>
          <p:cNvPr id="252" name="Shape 2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5350" y="1097675"/>
            <a:ext cx="4678649" cy="123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0074" y="2427575"/>
            <a:ext cx="4583924" cy="2715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Shape 2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" y="1097674"/>
            <a:ext cx="2448968" cy="404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13900" y="1141500"/>
            <a:ext cx="1851449" cy="18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95075" y="3069000"/>
            <a:ext cx="2064999" cy="2074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Acknowledgements</a:t>
            </a:r>
          </a:p>
        </p:txBody>
      </p:sp>
      <p:sp>
        <p:nvSpPr>
          <p:cNvPr id="262" name="Shape 262"/>
          <p:cNvSpPr txBox="1"/>
          <p:nvPr>
            <p:ph idx="1" type="body"/>
          </p:nvPr>
        </p:nvSpPr>
        <p:spPr>
          <a:xfrm>
            <a:off x="457200" y="1200150"/>
            <a:ext cx="2280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/>
              <a:t>Roberts Lab: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Sam White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Claire Olson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Mackenzie Gavery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Emma Timmins-Schiffman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Grace Crandall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Jonathon Allen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Etilet Maipi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Samantha Adams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Hannah Wear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Jessica Richards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Katie Jackson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Andy Jasonowicz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Doug Immerman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Giles Goetz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263" name="Shape 263"/>
          <p:cNvSpPr txBox="1"/>
          <p:nvPr>
            <p:ph idx="2" type="body"/>
          </p:nvPr>
        </p:nvSpPr>
        <p:spPr>
          <a:xfrm>
            <a:off x="2566125" y="1200150"/>
            <a:ext cx="2280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/>
              <a:t>PSRF: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Ryan Crim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Brian Allen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Betsy Peabody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Stuart Ryan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WDFW: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Brady Blake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Crab Fresh: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Brendan Mahaffey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Jeff Koenings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Rick Tweed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Hatchery Crew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Fidalgo Marina: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Einar Sortun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Yacht Owners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264" name="Shape 264"/>
          <p:cNvSpPr txBox="1"/>
          <p:nvPr>
            <p:ph idx="3" type="body"/>
          </p:nvPr>
        </p:nvSpPr>
        <p:spPr>
          <a:xfrm>
            <a:off x="4641100" y="1139025"/>
            <a:ext cx="2280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/>
              <a:t>Taylor Shellfish: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Molly Jackson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Sara Wykoff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Ed Jones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NOAA: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Rick Goetz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Dive Team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Netpen Crew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Fagergren Family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400"/>
              <a:t>Rockpoint Oyster Company: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Dick Steele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Crew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  <p:sp>
        <p:nvSpPr>
          <p:cNvPr id="265" name="Shape 265"/>
          <p:cNvSpPr txBox="1"/>
          <p:nvPr>
            <p:ph idx="4" type="body"/>
          </p:nvPr>
        </p:nvSpPr>
        <p:spPr>
          <a:xfrm>
            <a:off x="6729650" y="1139025"/>
            <a:ext cx="22806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400"/>
              <a:t>Miscellaneous: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L. Christine Savolainen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Sean Bennet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Joelle Blais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Joe Stevick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Bethany Stevick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Lisa Crosson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Alicia Godersky</a:t>
            </a:r>
          </a:p>
          <a:p>
            <a:pPr indent="-317500" lvl="0" marL="457200" rtl="0">
              <a:spcBef>
                <a:spcPts val="0"/>
              </a:spcBef>
              <a:buSzPct val="100000"/>
            </a:pPr>
            <a:r>
              <a:rPr lang="en" sz="1400"/>
              <a:t>Lea Savolainen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         QUESTIONS!</a:t>
            </a:r>
          </a:p>
        </p:txBody>
      </p:sp>
      <p:sp>
        <p:nvSpPr>
          <p:cNvPr id="272" name="Shape 272"/>
          <p:cNvSpPr txBox="1"/>
          <p:nvPr/>
        </p:nvSpPr>
        <p:spPr>
          <a:xfrm>
            <a:off x="1331025" y="1705575"/>
            <a:ext cx="3190500" cy="1999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000" u="sng"/>
              <a:t>SPECIAL THANKS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3000" u="sng"/>
              <a:t>TO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3000" u="sng"/>
              <a:t>JACK</a:t>
            </a:r>
          </a:p>
          <a:p>
            <a:pPr lvl="0" algn="ctr">
              <a:spcBef>
                <a:spcPts val="0"/>
              </a:spcBef>
              <a:buNone/>
            </a:pPr>
            <a:r>
              <a:rPr b="1" lang="en" sz="3000" u="sng"/>
              <a:t>!!!!!!!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/>
          <p:nvPr/>
        </p:nvSpPr>
        <p:spPr>
          <a:xfrm>
            <a:off x="2561100" y="662850"/>
            <a:ext cx="4021800" cy="3817800"/>
          </a:xfrm>
          <a:prstGeom prst="octagon">
            <a:avLst>
              <a:gd fmla="val 29289" name="adj"/>
            </a:avLst>
          </a:prstGeom>
          <a:solidFill>
            <a:srgbClr val="FF0000"/>
          </a:solidFill>
          <a:ln cap="flat" cmpd="sng" w="76200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Why Local Stocks?</a:t>
            </a:r>
          </a:p>
        </p:txBody>
      </p:sp>
      <p:sp>
        <p:nvSpPr>
          <p:cNvPr id="283" name="Shape 283"/>
          <p:cNvSpPr txBox="1"/>
          <p:nvPr>
            <p:ph idx="1" type="body"/>
          </p:nvPr>
        </p:nvSpPr>
        <p:spPr>
          <a:xfrm>
            <a:off x="457200" y="1200150"/>
            <a:ext cx="4111499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Dwindling Native Populations</a:t>
            </a:r>
          </a:p>
          <a:p>
            <a:pPr indent="-381000" lvl="0" marL="457200" rtl="0">
              <a:spcBef>
                <a:spcPts val="0"/>
              </a:spcBef>
              <a:buSzPct val="100000"/>
            </a:pPr>
            <a:r>
              <a:rPr lang="en" sz="2400"/>
              <a:t>Improve Habitat Viability</a:t>
            </a:r>
          </a:p>
          <a:p>
            <a:pPr lv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Better Adapted?</a:t>
            </a:r>
          </a:p>
        </p:txBody>
      </p:sp>
      <p:pic>
        <p:nvPicPr>
          <p:cNvPr id="284" name="Shape 2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79645" y="0"/>
            <a:ext cx="41114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Outline</a:t>
            </a:r>
          </a:p>
        </p:txBody>
      </p:sp>
      <p:sp>
        <p:nvSpPr>
          <p:cNvPr id="41" name="Shape 41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Why Local Stocks?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Experiment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42" name="Shape 42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Results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Conclusion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hape 2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21725" y="0"/>
            <a:ext cx="2722275" cy="169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Shape 29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491425"/>
            <a:ext cx="2835950" cy="165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Shape 29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21725" y="3549951"/>
            <a:ext cx="2722273" cy="159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Shape 29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2835947" cy="169220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Shape 293"/>
          <p:cNvSpPr txBox="1"/>
          <p:nvPr/>
        </p:nvSpPr>
        <p:spPr>
          <a:xfrm>
            <a:off x="1117250" y="2844075"/>
            <a:ext cx="1718699" cy="520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Oyster Bay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6421725" y="1665800"/>
            <a:ext cx="2722200" cy="652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Fidalgo Bay</a:t>
            </a:r>
          </a:p>
        </p:txBody>
      </p:sp>
      <p:sp>
        <p:nvSpPr>
          <p:cNvPr id="295" name="Shape 295"/>
          <p:cNvSpPr txBox="1"/>
          <p:nvPr/>
        </p:nvSpPr>
        <p:spPr>
          <a:xfrm>
            <a:off x="0" y="1692200"/>
            <a:ext cx="2835899" cy="5993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Dabob Bay</a:t>
            </a:r>
          </a:p>
        </p:txBody>
      </p:sp>
      <p:sp>
        <p:nvSpPr>
          <p:cNvPr id="296" name="Shape 296"/>
          <p:cNvSpPr txBox="1"/>
          <p:nvPr/>
        </p:nvSpPr>
        <p:spPr>
          <a:xfrm>
            <a:off x="7136700" y="3029750"/>
            <a:ext cx="2007299" cy="5201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Manchester</a:t>
            </a:r>
          </a:p>
        </p:txBody>
      </p:sp>
      <p:pic>
        <p:nvPicPr>
          <p:cNvPr id="297" name="Shape 29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35950" y="0"/>
            <a:ext cx="3585775" cy="51434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8" name="Shape 298"/>
          <p:cNvCxnSpPr/>
          <p:nvPr/>
        </p:nvCxnSpPr>
        <p:spPr>
          <a:xfrm>
            <a:off x="2227300" y="1484850"/>
            <a:ext cx="2294400" cy="8961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299" name="Shape 299"/>
          <p:cNvCxnSpPr/>
          <p:nvPr/>
        </p:nvCxnSpPr>
        <p:spPr>
          <a:xfrm>
            <a:off x="2682100" y="4233850"/>
            <a:ext cx="1391400" cy="113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00" name="Shape 300"/>
          <p:cNvCxnSpPr/>
          <p:nvPr/>
        </p:nvCxnSpPr>
        <p:spPr>
          <a:xfrm rot="10800000">
            <a:off x="5444524" y="3364274"/>
            <a:ext cx="1317600" cy="9699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  <p:cxnSp>
        <p:nvCxnSpPr>
          <p:cNvPr id="301" name="Shape 301"/>
          <p:cNvCxnSpPr/>
          <p:nvPr/>
        </p:nvCxnSpPr>
        <p:spPr>
          <a:xfrm rot="10800000">
            <a:off x="5404375" y="575075"/>
            <a:ext cx="1451399" cy="896399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lg" w="lg" type="none"/>
            <a:tailEnd len="lg" w="lg" type="triangle"/>
          </a:ln>
        </p:spPr>
      </p:cxnSp>
    </p:spTree>
  </p:cSld>
  <p:clrMapOvr>
    <a:masterClrMapping/>
  </p:clrMapOvr>
  <p:transition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/>
          <p:nvPr>
            <p:ph idx="1" type="body"/>
          </p:nvPr>
        </p:nvSpPr>
        <p:spPr>
          <a:xfrm>
            <a:off x="457200" y="1200150"/>
            <a:ext cx="41043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buSzPct val="100000"/>
            </a:pPr>
            <a:r>
              <a:rPr lang="en" sz="2800"/>
              <a:t>Manchester, Fidalgo, and Oyster Bay</a:t>
            </a:r>
          </a:p>
          <a:p>
            <a:pPr indent="-406400" lvl="0" marL="457200" rtl="0" algn="l">
              <a:spcBef>
                <a:spcPts val="0"/>
              </a:spcBef>
              <a:buSzPct val="100000"/>
            </a:pPr>
            <a:r>
              <a:rPr lang="en" sz="2800"/>
              <a:t>Unforeseen Temperature Extremes</a:t>
            </a:r>
          </a:p>
          <a:p>
            <a:pPr indent="-406400" lvl="0" marL="457200" rtl="0" algn="l">
              <a:spcBef>
                <a:spcPts val="0"/>
              </a:spcBef>
              <a:buSzPct val="100000"/>
            </a:pPr>
            <a:r>
              <a:rPr lang="en" sz="2800"/>
              <a:t>Ensure Survival</a:t>
            </a:r>
          </a:p>
          <a:p>
            <a:pPr indent="-406400" lvl="0" marL="457200" rtl="0" algn="l">
              <a:spcBef>
                <a:spcPts val="0"/>
              </a:spcBef>
              <a:buSzPct val="100000"/>
            </a:pPr>
            <a:r>
              <a:rPr lang="en" sz="2800"/>
              <a:t>Moved from Intertidal to Subtidal</a:t>
            </a:r>
          </a:p>
        </p:txBody>
      </p:sp>
      <p:sp>
        <p:nvSpPr>
          <p:cNvPr id="307" name="Shape 30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The Big Move</a:t>
            </a:r>
          </a:p>
        </p:txBody>
      </p:sp>
      <p:pic>
        <p:nvPicPr>
          <p:cNvPr id="308" name="Shape 3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8750" y="742450"/>
            <a:ext cx="4435250" cy="440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30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Adaptation to Local Environments</a:t>
            </a:r>
          </a:p>
        </p:txBody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0" y="1200150"/>
            <a:ext cx="4118099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Important to Native Species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Reduces Negative Impacts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Heat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Salinity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DO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Increases Advantages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Opportunistic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Energy Allocation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Spawn Timing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Possible Impact on Outplanting</a:t>
            </a:r>
          </a:p>
        </p:txBody>
      </p:sp>
    </p:spTree>
  </p:cSld>
  <p:clrMapOvr>
    <a:masterClrMapping/>
  </p:clrMapOvr>
  <p:transition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Testing for Adaptation</a:t>
            </a:r>
          </a:p>
        </p:txBody>
      </p:sp>
      <p:sp>
        <p:nvSpPr>
          <p:cNvPr id="320" name="Shape 320"/>
          <p:cNvSpPr txBox="1"/>
          <p:nvPr>
            <p:ph idx="1" type="body"/>
          </p:nvPr>
        </p:nvSpPr>
        <p:spPr>
          <a:xfrm>
            <a:off x="5346450" y="1206950"/>
            <a:ext cx="3797700" cy="3936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200"/>
              <a:t>Reciprocal Transplants</a:t>
            </a:r>
          </a:p>
          <a:p>
            <a:pPr indent="-3683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200"/>
              <a:t>Longitudinal Axis</a:t>
            </a:r>
          </a:p>
          <a:p>
            <a:pPr indent="-3683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200"/>
              <a:t>Origin Bays</a:t>
            </a:r>
          </a:p>
          <a:p>
            <a:pPr indent="-368300" lvl="1" marL="914400" rtl="0">
              <a:spcBef>
                <a:spcPts val="0"/>
              </a:spcBef>
              <a:buSzPct val="100000"/>
              <a:buAutoNum type="alphaLcPeriod"/>
            </a:pPr>
            <a:r>
              <a:rPr lang="en" sz="2200"/>
              <a:t>Historic Significance</a:t>
            </a:r>
          </a:p>
          <a:p>
            <a:pPr indent="-368300" lvl="1" marL="914400" rtl="0">
              <a:spcBef>
                <a:spcPts val="0"/>
              </a:spcBef>
              <a:buSzPct val="100000"/>
              <a:buAutoNum type="alphaLcPeriod"/>
            </a:pPr>
            <a:r>
              <a:rPr lang="en" sz="2200"/>
              <a:t>Dynamic Environment</a:t>
            </a:r>
          </a:p>
          <a:p>
            <a:pPr indent="-368300" lvl="1" marL="914400" rtl="0">
              <a:spcBef>
                <a:spcPts val="0"/>
              </a:spcBef>
              <a:buSzPct val="100000"/>
              <a:buAutoNum type="alphaLcPeriod"/>
            </a:pPr>
            <a:r>
              <a:rPr lang="en" sz="2200"/>
              <a:t>Active Restoration</a:t>
            </a:r>
          </a:p>
          <a:p>
            <a:pPr indent="-3683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200"/>
              <a:t>PSRF Animal Husbandry</a:t>
            </a:r>
          </a:p>
          <a:p>
            <a:pPr indent="-368300" lvl="0" marL="457200">
              <a:spcBef>
                <a:spcPts val="0"/>
              </a:spcBef>
              <a:buSzPct val="100000"/>
              <a:buAutoNum type="arabicPeriod"/>
            </a:pPr>
            <a:r>
              <a:rPr lang="en" sz="2200"/>
              <a:t>F1 generation</a:t>
            </a:r>
          </a:p>
        </p:txBody>
      </p:sp>
      <p:pic>
        <p:nvPicPr>
          <p:cNvPr id="321" name="Shape 3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206950"/>
            <a:ext cx="5251348" cy="3936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hape 32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/>
              <a:t>Map</a:t>
            </a:r>
          </a:p>
        </p:txBody>
      </p:sp>
      <p:pic>
        <p:nvPicPr>
          <p:cNvPr id="327" name="Shape 3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4900" y="0"/>
            <a:ext cx="40391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Shape 328"/>
          <p:cNvSpPr txBox="1"/>
          <p:nvPr/>
        </p:nvSpPr>
        <p:spPr>
          <a:xfrm>
            <a:off x="298900" y="1576100"/>
            <a:ext cx="51495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Sites located on North-South Axis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Purple 	= 	Fidalgo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Blue	= 	Dabob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Orange	=	Oyster Bay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Red		= 	Manchester*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900"/>
              <a:t>*Manchester only has transplants.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700"/>
              <a:t>Interactive map can be accessed here: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600" u="sng">
                <a:solidFill>
                  <a:schemeClr val="hlink"/>
                </a:solidFill>
                <a:hlinkClick r:id="rId4"/>
              </a:rPr>
              <a:t>http://bit.ly/1l2vNu6</a:t>
            </a:r>
          </a:p>
        </p:txBody>
      </p:sp>
      <p:cxnSp>
        <p:nvCxnSpPr>
          <p:cNvPr id="329" name="Shape 329"/>
          <p:cNvCxnSpPr/>
          <p:nvPr/>
        </p:nvCxnSpPr>
        <p:spPr>
          <a:xfrm>
            <a:off x="5910300" y="4307050"/>
            <a:ext cx="0" cy="346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30" name="Shape 330"/>
          <p:cNvSpPr txBox="1"/>
          <p:nvPr/>
        </p:nvSpPr>
        <p:spPr>
          <a:xfrm>
            <a:off x="5910300" y="4334250"/>
            <a:ext cx="604499" cy="16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10 miles</a:t>
            </a:r>
          </a:p>
        </p:txBody>
      </p:sp>
    </p:spTree>
  </p:cSld>
  <p:clrMapOvr>
    <a:masterClrMapping/>
  </p:clrMapOvr>
  <p:transition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Shape 33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What Are We Looking For?</a:t>
            </a:r>
          </a:p>
        </p:txBody>
      </p:sp>
      <p:sp>
        <p:nvSpPr>
          <p:cNvPr id="336" name="Shape 336"/>
          <p:cNvSpPr txBox="1"/>
          <p:nvPr>
            <p:ph idx="1" type="body"/>
          </p:nvPr>
        </p:nvSpPr>
        <p:spPr>
          <a:xfrm>
            <a:off x="457200" y="1200150"/>
            <a:ext cx="3154199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 sz="1800"/>
              <a:t>Apparent Differences</a:t>
            </a:r>
          </a:p>
          <a:p>
            <a:pPr indent="-342900" lvl="0" marL="457200" rtl="0">
              <a:spcBef>
                <a:spcPts val="0"/>
              </a:spcBef>
              <a:buSzPct val="100000"/>
            </a:pPr>
            <a:r>
              <a:rPr lang="en" sz="1800"/>
              <a:t>Three Key Factors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Mortality</a:t>
            </a:r>
          </a:p>
          <a:p>
            <a:pPr indent="-342900" lvl="2" marL="1371600" rtl="0">
              <a:spcBef>
                <a:spcPts val="0"/>
              </a:spcBef>
              <a:buSzPct val="100000"/>
            </a:pPr>
            <a:r>
              <a:rPr lang="en" sz="1800"/>
              <a:t>Hardiness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Growth</a:t>
            </a:r>
          </a:p>
          <a:p>
            <a:pPr indent="-342900" lvl="2" marL="1371600" rtl="0">
              <a:spcBef>
                <a:spcPts val="0"/>
              </a:spcBef>
              <a:buSzPct val="100000"/>
            </a:pPr>
            <a:r>
              <a:rPr lang="en" sz="1800"/>
              <a:t>Predator Defense</a:t>
            </a:r>
          </a:p>
          <a:p>
            <a:pPr indent="-342900" lvl="2" marL="1371600" rtl="0">
              <a:spcBef>
                <a:spcPts val="0"/>
              </a:spcBef>
              <a:buSzPct val="100000"/>
            </a:pPr>
            <a:r>
              <a:rPr lang="en" sz="1800"/>
              <a:t>Reproduction</a:t>
            </a:r>
          </a:p>
          <a:p>
            <a:pPr indent="-342900" lvl="1" marL="914400" rtl="0">
              <a:spcBef>
                <a:spcPts val="0"/>
              </a:spcBef>
              <a:buSzPct val="100000"/>
            </a:pPr>
            <a:r>
              <a:rPr lang="en" sz="1800"/>
              <a:t>Spawning</a:t>
            </a:r>
          </a:p>
          <a:p>
            <a:pPr indent="-342900" lvl="2" marL="1371600" rtl="0">
              <a:spcBef>
                <a:spcPts val="0"/>
              </a:spcBef>
              <a:buSzPct val="100000"/>
            </a:pPr>
            <a:r>
              <a:rPr lang="en" sz="1800"/>
              <a:t>Recruitment</a:t>
            </a:r>
          </a:p>
          <a:p>
            <a:pPr indent="-342900" lvl="2" marL="1371600" rtl="0">
              <a:spcBef>
                <a:spcPts val="0"/>
              </a:spcBef>
              <a:buSzPct val="100000"/>
            </a:pPr>
            <a:r>
              <a:rPr lang="en" sz="1800"/>
              <a:t>Future</a:t>
            </a:r>
          </a:p>
        </p:txBody>
      </p:sp>
    </p:spTree>
  </p:cSld>
  <p:clrMapOvr>
    <a:masterClrMapping/>
  </p:clrMapOvr>
  <p:transition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Shape 34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Stages of Outplant Advantage</a:t>
            </a:r>
          </a:p>
        </p:txBody>
      </p:sp>
      <p:grpSp>
        <p:nvGrpSpPr>
          <p:cNvPr id="342" name="Shape 342"/>
          <p:cNvGrpSpPr/>
          <p:nvPr/>
        </p:nvGrpSpPr>
        <p:grpSpPr>
          <a:xfrm>
            <a:off x="0" y="1738150"/>
            <a:ext cx="9101850" cy="2625000"/>
            <a:chOff x="0" y="1738150"/>
            <a:chExt cx="9101850" cy="2625000"/>
          </a:xfrm>
        </p:grpSpPr>
        <p:grpSp>
          <p:nvGrpSpPr>
            <p:cNvPr id="343" name="Shape 343"/>
            <p:cNvGrpSpPr/>
            <p:nvPr/>
          </p:nvGrpSpPr>
          <p:grpSpPr>
            <a:xfrm>
              <a:off x="1427775" y="1738150"/>
              <a:ext cx="3440700" cy="2625000"/>
              <a:chOff x="1427775" y="1738150"/>
              <a:chExt cx="3440700" cy="2625000"/>
            </a:xfrm>
          </p:grpSpPr>
          <p:sp>
            <p:nvSpPr>
              <p:cNvPr id="344" name="Shape 344"/>
              <p:cNvSpPr/>
              <p:nvPr/>
            </p:nvSpPr>
            <p:spPr>
              <a:xfrm>
                <a:off x="1427775" y="1738150"/>
                <a:ext cx="3440700" cy="2625000"/>
              </a:xfrm>
              <a:prstGeom prst="chevron">
                <a:avLst>
                  <a:gd fmla="val 50000" name="adj"/>
                </a:avLst>
              </a:prstGeom>
              <a:solidFill>
                <a:srgbClr val="F1C232"/>
              </a:solidFill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 sz="1000"/>
              </a:p>
            </p:txBody>
          </p:sp>
          <p:sp>
            <p:nvSpPr>
              <p:cNvPr id="345" name="Shape 345"/>
              <p:cNvSpPr txBox="1"/>
              <p:nvPr/>
            </p:nvSpPr>
            <p:spPr>
              <a:xfrm>
                <a:off x="2059237" y="1826850"/>
                <a:ext cx="1796400" cy="4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Survival &amp; Growth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Advantage</a:t>
                </a:r>
              </a:p>
            </p:txBody>
          </p:sp>
          <p:sp>
            <p:nvSpPr>
              <p:cNvPr id="346" name="Shape 346"/>
              <p:cNvSpPr txBox="1"/>
              <p:nvPr/>
            </p:nvSpPr>
            <p:spPr>
              <a:xfrm>
                <a:off x="2766900" y="2820075"/>
                <a:ext cx="1890600" cy="50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Important Years 1-2</a:t>
                </a:r>
              </a:p>
            </p:txBody>
          </p:sp>
          <p:sp>
            <p:nvSpPr>
              <p:cNvPr id="347" name="Shape 347"/>
              <p:cNvSpPr txBox="1"/>
              <p:nvPr/>
            </p:nvSpPr>
            <p:spPr>
              <a:xfrm>
                <a:off x="2163800" y="3485175"/>
                <a:ext cx="1587300" cy="64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Determines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Outplant Survival Success</a:t>
                </a:r>
              </a:p>
            </p:txBody>
          </p:sp>
        </p:grpSp>
        <p:grpSp>
          <p:nvGrpSpPr>
            <p:cNvPr id="348" name="Shape 348"/>
            <p:cNvGrpSpPr/>
            <p:nvPr/>
          </p:nvGrpSpPr>
          <p:grpSpPr>
            <a:xfrm>
              <a:off x="3531150" y="1738150"/>
              <a:ext cx="3440700" cy="2625000"/>
              <a:chOff x="3531150" y="1738150"/>
              <a:chExt cx="3440700" cy="2625000"/>
            </a:xfrm>
          </p:grpSpPr>
          <p:sp>
            <p:nvSpPr>
              <p:cNvPr id="349" name="Shape 349"/>
              <p:cNvSpPr/>
              <p:nvPr/>
            </p:nvSpPr>
            <p:spPr>
              <a:xfrm>
                <a:off x="3531150" y="1738150"/>
                <a:ext cx="3440700" cy="2625000"/>
              </a:xfrm>
              <a:prstGeom prst="chevron">
                <a:avLst>
                  <a:gd fmla="val 50000" name="adj"/>
                </a:avLst>
              </a:prstGeom>
              <a:solidFill>
                <a:srgbClr val="FFE599"/>
              </a:solidFill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 sz="1000"/>
              </a:p>
            </p:txBody>
          </p:sp>
          <p:sp>
            <p:nvSpPr>
              <p:cNvPr id="350" name="Shape 350"/>
              <p:cNvSpPr txBox="1"/>
              <p:nvPr/>
            </p:nvSpPr>
            <p:spPr>
              <a:xfrm>
                <a:off x="4016275" y="1826850"/>
                <a:ext cx="1977900" cy="50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Spawning Advantage</a:t>
                </a:r>
              </a:p>
            </p:txBody>
          </p:sp>
          <p:sp>
            <p:nvSpPr>
              <p:cNvPr id="351" name="Shape 351"/>
              <p:cNvSpPr txBox="1"/>
              <p:nvPr/>
            </p:nvSpPr>
            <p:spPr>
              <a:xfrm>
                <a:off x="4868475" y="2861500"/>
                <a:ext cx="1890600" cy="37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Important Years 1-5</a:t>
                </a:r>
              </a:p>
            </p:txBody>
          </p:sp>
          <p:sp>
            <p:nvSpPr>
              <p:cNvPr id="352" name="Shape 352"/>
              <p:cNvSpPr txBox="1"/>
              <p:nvPr/>
            </p:nvSpPr>
            <p:spPr>
              <a:xfrm>
                <a:off x="4292050" y="3485175"/>
                <a:ext cx="1534199" cy="64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Determines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Recruitment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Success</a:t>
                </a:r>
              </a:p>
            </p:txBody>
          </p:sp>
        </p:grpSp>
        <p:grpSp>
          <p:nvGrpSpPr>
            <p:cNvPr id="353" name="Shape 353"/>
            <p:cNvGrpSpPr/>
            <p:nvPr/>
          </p:nvGrpSpPr>
          <p:grpSpPr>
            <a:xfrm>
              <a:off x="5661150" y="1738150"/>
              <a:ext cx="3440700" cy="2625000"/>
              <a:chOff x="5661150" y="1738150"/>
              <a:chExt cx="3440700" cy="2625000"/>
            </a:xfrm>
          </p:grpSpPr>
          <p:sp>
            <p:nvSpPr>
              <p:cNvPr id="354" name="Shape 354"/>
              <p:cNvSpPr/>
              <p:nvPr/>
            </p:nvSpPr>
            <p:spPr>
              <a:xfrm>
                <a:off x="5661150" y="1738150"/>
                <a:ext cx="3440700" cy="2625000"/>
              </a:xfrm>
              <a:prstGeom prst="chevron">
                <a:avLst>
                  <a:gd fmla="val 50000" name="adj"/>
                </a:avLst>
              </a:prstGeom>
              <a:solidFill>
                <a:srgbClr val="93C47D"/>
              </a:solidFill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5" name="Shape 355"/>
              <p:cNvSpPr txBox="1"/>
              <p:nvPr/>
            </p:nvSpPr>
            <p:spPr>
              <a:xfrm>
                <a:off x="6482400" y="1817975"/>
                <a:ext cx="1472100" cy="50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Population Genetic Profile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Stability</a:t>
                </a:r>
              </a:p>
            </p:txBody>
          </p:sp>
          <p:sp>
            <p:nvSpPr>
              <p:cNvPr id="356" name="Shape 356"/>
              <p:cNvSpPr txBox="1"/>
              <p:nvPr/>
            </p:nvSpPr>
            <p:spPr>
              <a:xfrm>
                <a:off x="7112200" y="2731375"/>
                <a:ext cx="1835699" cy="50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7" name="Shape 357"/>
              <p:cNvSpPr txBox="1"/>
              <p:nvPr/>
            </p:nvSpPr>
            <p:spPr>
              <a:xfrm>
                <a:off x="6553350" y="3396500"/>
                <a:ext cx="1835699" cy="89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Determines 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Long term Population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Stability</a:t>
                </a:r>
              </a:p>
            </p:txBody>
          </p:sp>
        </p:grpSp>
        <p:grpSp>
          <p:nvGrpSpPr>
            <p:cNvPr id="358" name="Shape 358"/>
            <p:cNvGrpSpPr/>
            <p:nvPr/>
          </p:nvGrpSpPr>
          <p:grpSpPr>
            <a:xfrm>
              <a:off x="0" y="1738150"/>
              <a:ext cx="2766899" cy="2625000"/>
              <a:chOff x="0" y="1738150"/>
              <a:chExt cx="2766899" cy="2625000"/>
            </a:xfrm>
          </p:grpSpPr>
          <p:sp>
            <p:nvSpPr>
              <p:cNvPr id="359" name="Shape 359"/>
              <p:cNvSpPr/>
              <p:nvPr/>
            </p:nvSpPr>
            <p:spPr>
              <a:xfrm>
                <a:off x="0" y="1738150"/>
                <a:ext cx="2766899" cy="2625000"/>
              </a:xfrm>
              <a:prstGeom prst="homePlate">
                <a:avLst>
                  <a:gd fmla="val 50000" name="adj"/>
                </a:avLst>
              </a:prstGeom>
              <a:solidFill>
                <a:srgbClr val="E69138"/>
              </a:solidFill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0" name="Shape 360"/>
              <p:cNvSpPr txBox="1"/>
              <p:nvPr/>
            </p:nvSpPr>
            <p:spPr>
              <a:xfrm>
                <a:off x="172825" y="1809150"/>
                <a:ext cx="1321499" cy="487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Broodstock &amp;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Outplantation</a:t>
                </a:r>
              </a:p>
            </p:txBody>
          </p:sp>
          <p:sp>
            <p:nvSpPr>
              <p:cNvPr id="361" name="Shape 361"/>
              <p:cNvSpPr txBox="1"/>
              <p:nvPr/>
            </p:nvSpPr>
            <p:spPr>
              <a:xfrm>
                <a:off x="172825" y="3485175"/>
                <a:ext cx="1206000" cy="85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Determines Future Success</a:t>
                </a:r>
              </a:p>
            </p:txBody>
          </p:sp>
          <p:sp>
            <p:nvSpPr>
              <p:cNvPr id="362" name="Shape 362"/>
              <p:cNvSpPr txBox="1"/>
              <p:nvPr/>
            </p:nvSpPr>
            <p:spPr>
              <a:xfrm>
                <a:off x="172825" y="2886400"/>
                <a:ext cx="2046899" cy="328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Important Year 0</a:t>
                </a:r>
              </a:p>
            </p:txBody>
          </p:sp>
        </p:grpSp>
      </p:grpSp>
    </p:spTree>
  </p:cSld>
  <p:clrMapOvr>
    <a:masterClrMapping/>
  </p:clrMapOvr>
  <p:transition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Shape 3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6000" y="526575"/>
            <a:ext cx="2871599" cy="2498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Shape 3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000" y="2522900"/>
            <a:ext cx="2871599" cy="2498403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Shape 36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Differences in Mortality</a:t>
            </a:r>
          </a:p>
        </p:txBody>
      </p:sp>
      <p:pic>
        <p:nvPicPr>
          <p:cNvPr id="370" name="Shape 3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1250" y="505899"/>
            <a:ext cx="2919074" cy="253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Shape 3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31250" y="2708545"/>
            <a:ext cx="2837624" cy="2468875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Shape 372"/>
          <p:cNvSpPr txBox="1"/>
          <p:nvPr/>
        </p:nvSpPr>
        <p:spPr>
          <a:xfrm>
            <a:off x="2842175" y="997900"/>
            <a:ext cx="1316699" cy="70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Oyster Bay</a:t>
            </a:r>
          </a:p>
        </p:txBody>
      </p:sp>
      <p:sp>
        <p:nvSpPr>
          <p:cNvPr id="373" name="Shape 373"/>
          <p:cNvSpPr txBox="1"/>
          <p:nvPr/>
        </p:nvSpPr>
        <p:spPr>
          <a:xfrm>
            <a:off x="2801450" y="3024975"/>
            <a:ext cx="1018199" cy="63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Fidalgo</a:t>
            </a:r>
          </a:p>
        </p:txBody>
      </p:sp>
      <p:sp>
        <p:nvSpPr>
          <p:cNvPr id="374" name="Shape 374"/>
          <p:cNvSpPr txBox="1"/>
          <p:nvPr/>
        </p:nvSpPr>
        <p:spPr>
          <a:xfrm>
            <a:off x="4813050" y="2114700"/>
            <a:ext cx="1018199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Dabob*</a:t>
            </a:r>
          </a:p>
        </p:txBody>
      </p:sp>
      <p:sp>
        <p:nvSpPr>
          <p:cNvPr id="375" name="Shape 375"/>
          <p:cNvSpPr txBox="1"/>
          <p:nvPr/>
        </p:nvSpPr>
        <p:spPr>
          <a:xfrm>
            <a:off x="4888000" y="4241550"/>
            <a:ext cx="11967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Manchester</a:t>
            </a:r>
          </a:p>
        </p:txBody>
      </p:sp>
    </p:spTree>
  </p:cSld>
  <p:clrMapOvr>
    <a:masterClrMapping/>
  </p:clrMapOvr>
  <p:transition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/>
              <a:t>Map</a:t>
            </a:r>
          </a:p>
        </p:txBody>
      </p:sp>
      <p:pic>
        <p:nvPicPr>
          <p:cNvPr id="381" name="Shape 3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4900" y="0"/>
            <a:ext cx="40391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Shape 382"/>
          <p:cNvSpPr txBox="1"/>
          <p:nvPr/>
        </p:nvSpPr>
        <p:spPr>
          <a:xfrm>
            <a:off x="298900" y="1576100"/>
            <a:ext cx="51495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Sites located on North-South Axis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Purple 	= 	Fidalgo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Blue	= 	Dabob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Orange	=	Oyster Bay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Red		= 	Manchester*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900"/>
              <a:t>*Manchester only has transplants.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700"/>
              <a:t>Interactive map can be accessed here: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600" u="sng">
                <a:solidFill>
                  <a:schemeClr val="hlink"/>
                </a:solidFill>
                <a:hlinkClick r:id="rId4"/>
              </a:rPr>
              <a:t>http://bit.ly/1l2vNu6</a:t>
            </a:r>
          </a:p>
        </p:txBody>
      </p:sp>
      <p:cxnSp>
        <p:nvCxnSpPr>
          <p:cNvPr id="383" name="Shape 383"/>
          <p:cNvCxnSpPr/>
          <p:nvPr/>
        </p:nvCxnSpPr>
        <p:spPr>
          <a:xfrm>
            <a:off x="5910300" y="4307050"/>
            <a:ext cx="0" cy="346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384" name="Shape 384"/>
          <p:cNvSpPr txBox="1"/>
          <p:nvPr/>
        </p:nvSpPr>
        <p:spPr>
          <a:xfrm>
            <a:off x="5910300" y="4334250"/>
            <a:ext cx="604499" cy="16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10 miles</a:t>
            </a:r>
          </a:p>
        </p:txBody>
      </p:sp>
    </p:spTree>
  </p:cSld>
  <p:clrMapOvr>
    <a:masterClrMapping/>
  </p:clrMapOvr>
  <p:transition spd="slow">
    <p:cut/>
  </p:transition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Shape 38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Differences in Growth: Outplant</a:t>
            </a:r>
          </a:p>
        </p:txBody>
      </p:sp>
      <p:pic>
        <p:nvPicPr>
          <p:cNvPr id="390" name="Shape 3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725" y="1314750"/>
            <a:ext cx="3376799" cy="293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Shape 3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3600" y="1347550"/>
            <a:ext cx="3376799" cy="29380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Shape 39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99250" y="1347575"/>
            <a:ext cx="3376799" cy="2937955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Shape 393"/>
          <p:cNvSpPr txBox="1"/>
          <p:nvPr/>
        </p:nvSpPr>
        <p:spPr>
          <a:xfrm>
            <a:off x="346475" y="4626350"/>
            <a:ext cx="8539499" cy="4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Based on image analysis of images taken of oysters at outplant at each site. N=96 for each group at each site. 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Brief History of Olympia Oysters</a:t>
            </a:r>
          </a:p>
        </p:txBody>
      </p:sp>
      <p:sp>
        <p:nvSpPr>
          <p:cNvPr id="48" name="Shape 48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406400" lvl="0" marL="457200" rtl="0">
              <a:spcBef>
                <a:spcPts val="0"/>
              </a:spcBef>
              <a:buSzPct val="100000"/>
              <a:buAutoNum type="arabicPeriod"/>
            </a:pPr>
            <a:r>
              <a:rPr i="1" lang="en" sz="2800"/>
              <a:t>Ostrea lurida</a:t>
            </a:r>
            <a:r>
              <a:rPr lang="en" sz="2800"/>
              <a:t> Native to Puget Sound</a:t>
            </a:r>
          </a:p>
          <a:p>
            <a:pPr indent="-4064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800"/>
              <a:t>Culturally  &amp; Commerically Important</a:t>
            </a:r>
          </a:p>
          <a:p>
            <a:pPr indent="-406400" lvl="0" marL="457200" rtl="0">
              <a:spcBef>
                <a:spcPts val="0"/>
              </a:spcBef>
              <a:buSzPct val="100000"/>
              <a:buAutoNum type="arabicPeriod"/>
            </a:pPr>
            <a:r>
              <a:rPr lang="en" sz="2800"/>
              <a:t>Heavy Declines</a:t>
            </a:r>
          </a:p>
          <a:p>
            <a:pPr indent="-406400" lvl="0" marL="457200">
              <a:spcBef>
                <a:spcPts val="0"/>
              </a:spcBef>
              <a:buSzPct val="100000"/>
              <a:buAutoNum type="arabicPeriod"/>
            </a:pPr>
            <a:r>
              <a:rPr lang="en" sz="2800"/>
              <a:t>Model for Restoration</a:t>
            </a:r>
          </a:p>
        </p:txBody>
      </p:sp>
      <p:pic>
        <p:nvPicPr>
          <p:cNvPr id="49" name="Shape 49"/>
          <p:cNvPicPr preferRelativeResize="0"/>
          <p:nvPr/>
        </p:nvPicPr>
        <p:blipFill rotWithShape="1">
          <a:blip r:embed="rId3">
            <a:alphaModFix/>
          </a:blip>
          <a:srcRect b="0" l="3157" r="0" t="34378"/>
          <a:stretch/>
        </p:blipFill>
        <p:spPr>
          <a:xfrm>
            <a:off x="4332075" y="1200150"/>
            <a:ext cx="4811924" cy="3943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Shape 39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Differences in Growth: Summer</a:t>
            </a:r>
          </a:p>
        </p:txBody>
      </p:sp>
      <p:pic>
        <p:nvPicPr>
          <p:cNvPr id="399" name="Shape 3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4725" y="1279950"/>
            <a:ext cx="3571121" cy="310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Shape 4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39050" y="1279950"/>
            <a:ext cx="3571150" cy="310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Shape 4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5150" y="1279925"/>
            <a:ext cx="3571149" cy="3107074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Shape 402"/>
          <p:cNvSpPr txBox="1"/>
          <p:nvPr/>
        </p:nvSpPr>
        <p:spPr>
          <a:xfrm>
            <a:off x="515925" y="4588975"/>
            <a:ext cx="7949099" cy="3869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Size Distribution based on image analysis from images taken during July and August 2014.</a:t>
            </a:r>
          </a:p>
        </p:txBody>
      </p:sp>
      <p:pic>
        <p:nvPicPr>
          <p:cNvPr id="403" name="Shape 4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60037" y="1272662"/>
            <a:ext cx="3571121" cy="3107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Shape 4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53737" y="1272662"/>
            <a:ext cx="3571150" cy="310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Shape 40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9837" y="1272637"/>
            <a:ext cx="3571149" cy="3107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/>
              <a:t>Map</a:t>
            </a:r>
          </a:p>
        </p:txBody>
      </p:sp>
      <p:pic>
        <p:nvPicPr>
          <p:cNvPr id="411" name="Shape 4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4900" y="0"/>
            <a:ext cx="40391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12" name="Shape 412"/>
          <p:cNvSpPr txBox="1"/>
          <p:nvPr/>
        </p:nvSpPr>
        <p:spPr>
          <a:xfrm>
            <a:off x="298900" y="1576100"/>
            <a:ext cx="51495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Sites located on North-South Axis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Purple 	= 	Fidalgo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Blue	= 	Dabob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Orange	=	Oyster Bay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Red		= 	Manchester*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900"/>
              <a:t>*Manchester only has transplants.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700"/>
              <a:t>Interactive map can be accessed here: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600" u="sng">
                <a:solidFill>
                  <a:schemeClr val="hlink"/>
                </a:solidFill>
                <a:hlinkClick r:id="rId4"/>
              </a:rPr>
              <a:t>http://bit.ly/1l2vNu6</a:t>
            </a:r>
          </a:p>
        </p:txBody>
      </p:sp>
      <p:cxnSp>
        <p:nvCxnSpPr>
          <p:cNvPr id="413" name="Shape 413"/>
          <p:cNvCxnSpPr/>
          <p:nvPr/>
        </p:nvCxnSpPr>
        <p:spPr>
          <a:xfrm>
            <a:off x="5910300" y="4307050"/>
            <a:ext cx="0" cy="346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14" name="Shape 414"/>
          <p:cNvSpPr txBox="1"/>
          <p:nvPr/>
        </p:nvSpPr>
        <p:spPr>
          <a:xfrm>
            <a:off x="5910300" y="4334250"/>
            <a:ext cx="604499" cy="16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10 miles</a:t>
            </a:r>
          </a:p>
        </p:txBody>
      </p:sp>
    </p:spTree>
  </p:cSld>
  <p:clrMapOvr>
    <a:masterClrMapping/>
  </p:clrMapOvr>
  <p:transition spd="slow">
    <p:cut/>
  </p:transition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Differences in Spawning</a:t>
            </a:r>
          </a:p>
        </p:txBody>
      </p:sp>
      <p:pic>
        <p:nvPicPr>
          <p:cNvPr id="420" name="Shape 4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0950" y="1554170"/>
            <a:ext cx="3231299" cy="2811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Shape 4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6350" y="1554170"/>
            <a:ext cx="3231299" cy="2811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Shape 4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74650" y="1554175"/>
            <a:ext cx="3231299" cy="2811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Tide and Temperature</a:t>
            </a:r>
          </a:p>
        </p:txBody>
      </p:sp>
      <p:pic>
        <p:nvPicPr>
          <p:cNvPr id="428" name="Shape 4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63375"/>
            <a:ext cx="4775800" cy="408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Shape 4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67100" y="1107350"/>
            <a:ext cx="4449726" cy="3913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/>
              <a:t>Map</a:t>
            </a:r>
          </a:p>
        </p:txBody>
      </p:sp>
      <p:pic>
        <p:nvPicPr>
          <p:cNvPr id="435" name="Shape 4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4900" y="0"/>
            <a:ext cx="4039100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436" name="Shape 436"/>
          <p:cNvSpPr txBox="1"/>
          <p:nvPr/>
        </p:nvSpPr>
        <p:spPr>
          <a:xfrm>
            <a:off x="298900" y="1576100"/>
            <a:ext cx="51495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400"/>
              <a:t>Sites located on North-South Axis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Purple 	= 	Fidalgo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Blue	= 	Dabob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Orange	=	Oyster Bay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1800"/>
              <a:t>Red		= 	Manchester*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900"/>
              <a:t>*Manchester only has transplants.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900"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" sz="700"/>
              <a:t>Interactive map can be accessed here:</a:t>
            </a:r>
          </a:p>
          <a:p>
            <a:pPr lvl="0" rtl="0">
              <a:spcBef>
                <a:spcPts val="0"/>
              </a:spcBef>
              <a:buNone/>
            </a:pPr>
            <a:r>
              <a:rPr lang="en" sz="600" u="sng">
                <a:solidFill>
                  <a:schemeClr val="hlink"/>
                </a:solidFill>
                <a:hlinkClick r:id="rId4"/>
              </a:rPr>
              <a:t>http://bit.ly/1l2vNu6</a:t>
            </a:r>
          </a:p>
        </p:txBody>
      </p:sp>
      <p:cxnSp>
        <p:nvCxnSpPr>
          <p:cNvPr id="437" name="Shape 437"/>
          <p:cNvCxnSpPr/>
          <p:nvPr/>
        </p:nvCxnSpPr>
        <p:spPr>
          <a:xfrm>
            <a:off x="5910300" y="4307050"/>
            <a:ext cx="0" cy="3465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438" name="Shape 438"/>
          <p:cNvSpPr txBox="1"/>
          <p:nvPr/>
        </p:nvSpPr>
        <p:spPr>
          <a:xfrm>
            <a:off x="5910300" y="4334250"/>
            <a:ext cx="604499" cy="1628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/>
              <a:t>10 miles</a:t>
            </a:r>
          </a:p>
        </p:txBody>
      </p:sp>
    </p:spTree>
  </p:cSld>
  <p:clrMapOvr>
    <a:masterClrMapping/>
  </p:clrMapOvr>
  <p:transition spd="slow">
    <p:cut/>
  </p:transition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Time, Temp, Site, Size</a:t>
            </a:r>
          </a:p>
        </p:txBody>
      </p:sp>
      <p:pic>
        <p:nvPicPr>
          <p:cNvPr id="444" name="Shape 4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063375"/>
            <a:ext cx="5142649" cy="4080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Shape 4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20325" y="3641750"/>
            <a:ext cx="3260875" cy="153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Shape 44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74700" y="2342575"/>
            <a:ext cx="3260875" cy="153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Shape 4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74712" y="1063375"/>
            <a:ext cx="3260850" cy="1535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8" name="Shape 448"/>
          <p:cNvCxnSpPr/>
          <p:nvPr/>
        </p:nvCxnSpPr>
        <p:spPr>
          <a:xfrm>
            <a:off x="6297550" y="1277175"/>
            <a:ext cx="0" cy="116849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49" name="Shape 449"/>
          <p:cNvCxnSpPr/>
          <p:nvPr/>
        </p:nvCxnSpPr>
        <p:spPr>
          <a:xfrm>
            <a:off x="5920050" y="3825362"/>
            <a:ext cx="0" cy="116849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50" name="Shape 450"/>
          <p:cNvCxnSpPr/>
          <p:nvPr/>
        </p:nvCxnSpPr>
        <p:spPr>
          <a:xfrm>
            <a:off x="6297550" y="2519187"/>
            <a:ext cx="0" cy="116849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Spawning Size</a:t>
            </a:r>
          </a:p>
        </p:txBody>
      </p:sp>
      <p:pic>
        <p:nvPicPr>
          <p:cNvPr id="456" name="Shape 4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3675" y="3685700"/>
            <a:ext cx="3349200" cy="153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Shape 4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88050" y="2386525"/>
            <a:ext cx="3260875" cy="1535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Shape 4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8062" y="1107325"/>
            <a:ext cx="3260850" cy="1535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9" name="Shape 459"/>
          <p:cNvCxnSpPr/>
          <p:nvPr/>
        </p:nvCxnSpPr>
        <p:spPr>
          <a:xfrm>
            <a:off x="4160575" y="3842137"/>
            <a:ext cx="0" cy="116849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0" name="Shape 460"/>
          <p:cNvCxnSpPr/>
          <p:nvPr/>
        </p:nvCxnSpPr>
        <p:spPr>
          <a:xfrm>
            <a:off x="4510900" y="2563137"/>
            <a:ext cx="0" cy="116849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461" name="Shape 461"/>
          <p:cNvCxnSpPr/>
          <p:nvPr/>
        </p:nvCxnSpPr>
        <p:spPr>
          <a:xfrm>
            <a:off x="4510900" y="1321125"/>
            <a:ext cx="0" cy="1168499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462" name="Shape 4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1058375"/>
            <a:ext cx="3627699" cy="408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Shape 4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91825" y="1058375"/>
            <a:ext cx="3152175" cy="4085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Differences Summary</a:t>
            </a:r>
          </a:p>
        </p:txBody>
      </p:sp>
      <p:sp>
        <p:nvSpPr>
          <p:cNvPr id="469" name="Shape 469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Mortality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Driven by </a:t>
            </a:r>
            <a:r>
              <a:rPr lang="en" sz="2000">
                <a:solidFill>
                  <a:srgbClr val="6AA84F"/>
                </a:solidFill>
              </a:rPr>
              <a:t>Site</a:t>
            </a:r>
          </a:p>
          <a:p>
            <a:pPr indent="-355600" lvl="1" marL="914400" rtl="0">
              <a:spcBef>
                <a:spcPts val="0"/>
              </a:spcBef>
              <a:buClr>
                <a:srgbClr val="000000"/>
              </a:buClr>
              <a:buSzPct val="100000"/>
            </a:pPr>
            <a:r>
              <a:rPr lang="en" sz="2000">
                <a:solidFill>
                  <a:srgbClr val="000000"/>
                </a:solidFill>
              </a:rPr>
              <a:t>Tuned by </a:t>
            </a:r>
            <a:r>
              <a:rPr lang="en" sz="2000">
                <a:solidFill>
                  <a:srgbClr val="F1C232"/>
                </a:solidFill>
              </a:rPr>
              <a:t>Group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6D9EEB"/>
                </a:solidFill>
              </a:rPr>
              <a:t>Dabob</a:t>
            </a:r>
            <a:r>
              <a:rPr lang="en" sz="2000"/>
              <a:t> Survives Extremes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9900FF"/>
                </a:solidFill>
              </a:rPr>
              <a:t>Fidalgo</a:t>
            </a:r>
            <a:r>
              <a:rPr lang="en" sz="2000"/>
              <a:t> High Mortality in Extremes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Growth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Driven By </a:t>
            </a:r>
            <a:r>
              <a:rPr lang="en" sz="2000">
                <a:solidFill>
                  <a:srgbClr val="6AA84F"/>
                </a:solidFill>
              </a:rPr>
              <a:t>Site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Tuned by </a:t>
            </a:r>
            <a:r>
              <a:rPr lang="en" sz="2000">
                <a:solidFill>
                  <a:srgbClr val="F1C232"/>
                </a:solidFill>
              </a:rPr>
              <a:t>Group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9900FF"/>
                </a:solidFill>
              </a:rPr>
              <a:t>Fidalgo</a:t>
            </a:r>
            <a:r>
              <a:rPr lang="en" sz="2000"/>
              <a:t> Largest</a:t>
            </a:r>
          </a:p>
          <a:p>
            <a:pPr indent="-355600" lvl="1" marL="914400">
              <a:spcBef>
                <a:spcPts val="0"/>
              </a:spcBef>
              <a:buSzPct val="100000"/>
            </a:pPr>
            <a:r>
              <a:rPr lang="en" sz="2000">
                <a:solidFill>
                  <a:srgbClr val="6D9EEB"/>
                </a:solidFill>
              </a:rPr>
              <a:t>Dabob</a:t>
            </a:r>
            <a:r>
              <a:rPr lang="en" sz="2000"/>
              <a:t> Smallest</a:t>
            </a:r>
          </a:p>
        </p:txBody>
      </p:sp>
      <p:sp>
        <p:nvSpPr>
          <p:cNvPr id="470" name="Shape 470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Spawning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Volume Driven by </a:t>
            </a:r>
            <a:r>
              <a:rPr lang="en" sz="2000">
                <a:solidFill>
                  <a:srgbClr val="6AA84F"/>
                </a:solidFill>
              </a:rPr>
              <a:t>Site</a:t>
            </a:r>
            <a:r>
              <a:rPr lang="en" sz="2000"/>
              <a:t> 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Tuned by </a:t>
            </a:r>
            <a:r>
              <a:rPr lang="en" sz="2000">
                <a:solidFill>
                  <a:srgbClr val="F1C232"/>
                </a:solidFill>
              </a:rPr>
              <a:t>Group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FF9900"/>
                </a:solidFill>
              </a:rPr>
              <a:t>Oyster Bay</a:t>
            </a:r>
            <a:r>
              <a:rPr lang="en" sz="2000"/>
              <a:t> Most Active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>
                <a:solidFill>
                  <a:srgbClr val="6D9EEB"/>
                </a:solidFill>
              </a:rPr>
              <a:t>Dabob</a:t>
            </a:r>
            <a:r>
              <a:rPr lang="en" sz="2000"/>
              <a:t> Least Active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Spawn Timing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Driven By </a:t>
            </a:r>
            <a:r>
              <a:rPr lang="en" sz="2000">
                <a:solidFill>
                  <a:srgbClr val="6AA84F"/>
                </a:solidFill>
              </a:rPr>
              <a:t>Site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Delayed</a:t>
            </a:r>
          </a:p>
          <a:p>
            <a:pPr indent="-355600" lvl="0" marL="457200" rtl="0">
              <a:spcBef>
                <a:spcPts val="0"/>
              </a:spcBef>
              <a:buSzPct val="100000"/>
            </a:pPr>
            <a:r>
              <a:rPr lang="en" sz="2000"/>
              <a:t>Size at Spawn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Driven by </a:t>
            </a:r>
            <a:r>
              <a:rPr lang="en" sz="2000">
                <a:solidFill>
                  <a:srgbClr val="6AA84F"/>
                </a:solidFill>
              </a:rPr>
              <a:t>Site</a:t>
            </a:r>
            <a:r>
              <a:rPr lang="en" sz="2000"/>
              <a:t> and </a:t>
            </a:r>
            <a:r>
              <a:rPr lang="en" sz="2000">
                <a:solidFill>
                  <a:srgbClr val="F1C232"/>
                </a:solidFill>
              </a:rPr>
              <a:t>Group</a:t>
            </a:r>
          </a:p>
          <a:p>
            <a:pPr indent="-355600" lvl="1" marL="914400" rtl="0">
              <a:spcBef>
                <a:spcPts val="0"/>
              </a:spcBef>
              <a:buSzPct val="100000"/>
            </a:pPr>
            <a:r>
              <a:rPr lang="en" sz="2000"/>
              <a:t>Affects Spawner Volume</a:t>
            </a:r>
          </a:p>
        </p:txBody>
      </p:sp>
    </p:spTree>
  </p:cSld>
  <p:clrMapOvr>
    <a:masterClrMapping/>
  </p:clrMapOvr>
  <p:transition spd="slow">
    <p:cut/>
  </p:transition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Possible Effects of Local Adaptation</a:t>
            </a:r>
          </a:p>
        </p:txBody>
      </p:sp>
      <p:pic>
        <p:nvPicPr>
          <p:cNvPr id="476" name="Shape 4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075" y="1195403"/>
            <a:ext cx="4572000" cy="352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Shape 4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08675" y="1063375"/>
            <a:ext cx="4035324" cy="408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Shape 482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Stages of Outplant Advantage</a:t>
            </a:r>
          </a:p>
        </p:txBody>
      </p:sp>
      <p:grpSp>
        <p:nvGrpSpPr>
          <p:cNvPr id="483" name="Shape 483"/>
          <p:cNvGrpSpPr/>
          <p:nvPr/>
        </p:nvGrpSpPr>
        <p:grpSpPr>
          <a:xfrm>
            <a:off x="0" y="1738150"/>
            <a:ext cx="9101850" cy="2625000"/>
            <a:chOff x="0" y="1738150"/>
            <a:chExt cx="9101850" cy="2625000"/>
          </a:xfrm>
        </p:grpSpPr>
        <p:grpSp>
          <p:nvGrpSpPr>
            <p:cNvPr id="484" name="Shape 484"/>
            <p:cNvGrpSpPr/>
            <p:nvPr/>
          </p:nvGrpSpPr>
          <p:grpSpPr>
            <a:xfrm>
              <a:off x="1427775" y="1738150"/>
              <a:ext cx="3440700" cy="2625000"/>
              <a:chOff x="1427775" y="1738150"/>
              <a:chExt cx="3440700" cy="2625000"/>
            </a:xfrm>
          </p:grpSpPr>
          <p:sp>
            <p:nvSpPr>
              <p:cNvPr id="485" name="Shape 485"/>
              <p:cNvSpPr/>
              <p:nvPr/>
            </p:nvSpPr>
            <p:spPr>
              <a:xfrm>
                <a:off x="1427775" y="1738150"/>
                <a:ext cx="3440700" cy="2625000"/>
              </a:xfrm>
              <a:prstGeom prst="chevron">
                <a:avLst>
                  <a:gd fmla="val 50000" name="adj"/>
                </a:avLst>
              </a:prstGeom>
              <a:solidFill>
                <a:srgbClr val="F1C232"/>
              </a:solidFill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 sz="1000"/>
              </a:p>
            </p:txBody>
          </p:sp>
          <p:sp>
            <p:nvSpPr>
              <p:cNvPr id="486" name="Shape 486"/>
              <p:cNvSpPr txBox="1"/>
              <p:nvPr/>
            </p:nvSpPr>
            <p:spPr>
              <a:xfrm>
                <a:off x="2059237" y="1826850"/>
                <a:ext cx="1796400" cy="452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Survival &amp; Growth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Advantage</a:t>
                </a:r>
              </a:p>
            </p:txBody>
          </p:sp>
          <p:sp>
            <p:nvSpPr>
              <p:cNvPr id="487" name="Shape 487"/>
              <p:cNvSpPr txBox="1"/>
              <p:nvPr/>
            </p:nvSpPr>
            <p:spPr>
              <a:xfrm>
                <a:off x="2766900" y="2820075"/>
                <a:ext cx="1890600" cy="50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Important Years 1-2</a:t>
                </a:r>
              </a:p>
            </p:txBody>
          </p:sp>
          <p:sp>
            <p:nvSpPr>
              <p:cNvPr id="488" name="Shape 488"/>
              <p:cNvSpPr txBox="1"/>
              <p:nvPr/>
            </p:nvSpPr>
            <p:spPr>
              <a:xfrm>
                <a:off x="2163800" y="3485175"/>
                <a:ext cx="1587300" cy="64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Determines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Outplant Survival Success</a:t>
                </a:r>
              </a:p>
            </p:txBody>
          </p:sp>
        </p:grpSp>
        <p:grpSp>
          <p:nvGrpSpPr>
            <p:cNvPr id="489" name="Shape 489"/>
            <p:cNvGrpSpPr/>
            <p:nvPr/>
          </p:nvGrpSpPr>
          <p:grpSpPr>
            <a:xfrm>
              <a:off x="3531150" y="1738150"/>
              <a:ext cx="3440700" cy="2625000"/>
              <a:chOff x="3531150" y="1738150"/>
              <a:chExt cx="3440700" cy="2625000"/>
            </a:xfrm>
          </p:grpSpPr>
          <p:sp>
            <p:nvSpPr>
              <p:cNvPr id="490" name="Shape 490"/>
              <p:cNvSpPr/>
              <p:nvPr/>
            </p:nvSpPr>
            <p:spPr>
              <a:xfrm>
                <a:off x="3531150" y="1738150"/>
                <a:ext cx="3440700" cy="2625000"/>
              </a:xfrm>
              <a:prstGeom prst="chevron">
                <a:avLst>
                  <a:gd fmla="val 50000" name="adj"/>
                </a:avLst>
              </a:prstGeom>
              <a:solidFill>
                <a:srgbClr val="FFE599"/>
              </a:solidFill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 sz="1000"/>
              </a:p>
            </p:txBody>
          </p:sp>
          <p:sp>
            <p:nvSpPr>
              <p:cNvPr id="491" name="Shape 491"/>
              <p:cNvSpPr txBox="1"/>
              <p:nvPr/>
            </p:nvSpPr>
            <p:spPr>
              <a:xfrm>
                <a:off x="4016275" y="1826850"/>
                <a:ext cx="1977900" cy="50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Spawning Advantage</a:t>
                </a:r>
              </a:p>
            </p:txBody>
          </p:sp>
          <p:sp>
            <p:nvSpPr>
              <p:cNvPr id="492" name="Shape 492"/>
              <p:cNvSpPr txBox="1"/>
              <p:nvPr/>
            </p:nvSpPr>
            <p:spPr>
              <a:xfrm>
                <a:off x="4868475" y="2861500"/>
                <a:ext cx="1890600" cy="37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Important Years 1-5</a:t>
                </a:r>
              </a:p>
            </p:txBody>
          </p:sp>
          <p:sp>
            <p:nvSpPr>
              <p:cNvPr id="493" name="Shape 493"/>
              <p:cNvSpPr txBox="1"/>
              <p:nvPr/>
            </p:nvSpPr>
            <p:spPr>
              <a:xfrm>
                <a:off x="4292050" y="3485175"/>
                <a:ext cx="1534199" cy="644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Determines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Recruitment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Success</a:t>
                </a:r>
              </a:p>
            </p:txBody>
          </p:sp>
        </p:grpSp>
        <p:grpSp>
          <p:nvGrpSpPr>
            <p:cNvPr id="494" name="Shape 494"/>
            <p:cNvGrpSpPr/>
            <p:nvPr/>
          </p:nvGrpSpPr>
          <p:grpSpPr>
            <a:xfrm>
              <a:off x="5661150" y="1738150"/>
              <a:ext cx="3440700" cy="2625000"/>
              <a:chOff x="5661150" y="1738150"/>
              <a:chExt cx="3440700" cy="2625000"/>
            </a:xfrm>
          </p:grpSpPr>
          <p:sp>
            <p:nvSpPr>
              <p:cNvPr id="495" name="Shape 495"/>
              <p:cNvSpPr/>
              <p:nvPr/>
            </p:nvSpPr>
            <p:spPr>
              <a:xfrm>
                <a:off x="5661150" y="1738150"/>
                <a:ext cx="3440700" cy="2625000"/>
              </a:xfrm>
              <a:prstGeom prst="chevron">
                <a:avLst>
                  <a:gd fmla="val 50000" name="adj"/>
                </a:avLst>
              </a:prstGeom>
              <a:solidFill>
                <a:srgbClr val="93C47D"/>
              </a:solidFill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" name="Shape 496"/>
              <p:cNvSpPr txBox="1"/>
              <p:nvPr/>
            </p:nvSpPr>
            <p:spPr>
              <a:xfrm>
                <a:off x="6482400" y="1817975"/>
                <a:ext cx="1472100" cy="50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Population Genomics</a:t>
                </a:r>
              </a:p>
            </p:txBody>
          </p:sp>
          <p:sp>
            <p:nvSpPr>
              <p:cNvPr id="497" name="Shape 497"/>
              <p:cNvSpPr txBox="1"/>
              <p:nvPr/>
            </p:nvSpPr>
            <p:spPr>
              <a:xfrm>
                <a:off x="7112200" y="2731375"/>
                <a:ext cx="1835699" cy="50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" name="Shape 498"/>
              <p:cNvSpPr txBox="1"/>
              <p:nvPr/>
            </p:nvSpPr>
            <p:spPr>
              <a:xfrm>
                <a:off x="6553350" y="3396500"/>
                <a:ext cx="1835699" cy="89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Determines 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Long term Population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Stability</a:t>
                </a:r>
              </a:p>
            </p:txBody>
          </p:sp>
        </p:grpSp>
        <p:grpSp>
          <p:nvGrpSpPr>
            <p:cNvPr id="499" name="Shape 499"/>
            <p:cNvGrpSpPr/>
            <p:nvPr/>
          </p:nvGrpSpPr>
          <p:grpSpPr>
            <a:xfrm>
              <a:off x="0" y="1738150"/>
              <a:ext cx="2766899" cy="2625000"/>
              <a:chOff x="0" y="1738150"/>
              <a:chExt cx="2766899" cy="2625000"/>
            </a:xfrm>
          </p:grpSpPr>
          <p:sp>
            <p:nvSpPr>
              <p:cNvPr id="500" name="Shape 500"/>
              <p:cNvSpPr/>
              <p:nvPr/>
            </p:nvSpPr>
            <p:spPr>
              <a:xfrm>
                <a:off x="0" y="1738150"/>
                <a:ext cx="2766899" cy="2625000"/>
              </a:xfrm>
              <a:prstGeom prst="homePlate">
                <a:avLst>
                  <a:gd fmla="val 50000" name="adj"/>
                </a:avLst>
              </a:prstGeom>
              <a:solidFill>
                <a:srgbClr val="E69138"/>
              </a:solidFill>
              <a:ln cap="flat" cmpd="sng" w="19050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  <p:txBody>
              <a:bodyPr anchorCtr="0" anchor="ctr" bIns="91425" lIns="91425" rIns="91425" tIns="91425">
                <a:noAutofit/>
              </a:bodyPr>
              <a:lstStyle/>
              <a:p>
                <a:pPr lvl="0">
                  <a:spcBef>
                    <a:spcPts val="0"/>
                  </a:spcBef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Shape 501"/>
              <p:cNvSpPr txBox="1"/>
              <p:nvPr/>
            </p:nvSpPr>
            <p:spPr>
              <a:xfrm>
                <a:off x="172825" y="1809150"/>
                <a:ext cx="1321499" cy="4877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Broodstock &amp;</a:t>
                </a:r>
              </a:p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Outplantation</a:t>
                </a:r>
              </a:p>
            </p:txBody>
          </p:sp>
          <p:sp>
            <p:nvSpPr>
              <p:cNvPr id="502" name="Shape 502"/>
              <p:cNvSpPr txBox="1"/>
              <p:nvPr/>
            </p:nvSpPr>
            <p:spPr>
              <a:xfrm>
                <a:off x="172825" y="3485175"/>
                <a:ext cx="1206000" cy="857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Determines Future Success</a:t>
                </a:r>
              </a:p>
            </p:txBody>
          </p:sp>
          <p:sp>
            <p:nvSpPr>
              <p:cNvPr id="503" name="Shape 503"/>
              <p:cNvSpPr txBox="1"/>
              <p:nvPr/>
            </p:nvSpPr>
            <p:spPr>
              <a:xfrm>
                <a:off x="172825" y="2886400"/>
                <a:ext cx="2046899" cy="3284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rIns="91425" tIns="91425">
                <a:noAutofit/>
              </a:bodyPr>
              <a:lstStyle/>
              <a:p>
                <a:pPr lvl="0" rtl="0">
                  <a:spcBef>
                    <a:spcPts val="0"/>
                  </a:spcBef>
                  <a:buNone/>
                </a:pPr>
                <a:r>
                  <a:rPr lang="en"/>
                  <a:t>Important Year 0</a:t>
                </a:r>
              </a:p>
            </p:txBody>
          </p:sp>
        </p:grpSp>
      </p:grp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title"/>
          </p:nvPr>
        </p:nvSpPr>
        <p:spPr>
          <a:xfrm>
            <a:off x="457200" y="219353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Why Local Stocks May Be Important</a:t>
            </a:r>
          </a:p>
        </p:txBody>
      </p:sp>
      <p:sp>
        <p:nvSpPr>
          <p:cNvPr id="55" name="Shape 55"/>
          <p:cNvSpPr txBox="1"/>
          <p:nvPr>
            <p:ph idx="1" type="body"/>
          </p:nvPr>
        </p:nvSpPr>
        <p:spPr>
          <a:xfrm>
            <a:off x="42500" y="11668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lnSpc>
                <a:spcPct val="100000"/>
              </a:lnSpc>
              <a:spcBef>
                <a:spcPts val="0"/>
              </a:spcBef>
            </a:pPr>
            <a:r>
              <a:rPr lang="en"/>
              <a:t>Assumed  Adaptation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No Scale 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Bay or Region?</a:t>
            </a:r>
          </a:p>
          <a:p>
            <a:pPr indent="-228600" lvl="0" marL="457200" rtl="0">
              <a:lnSpc>
                <a:spcPct val="150000"/>
              </a:lnSpc>
              <a:spcBef>
                <a:spcPts val="0"/>
              </a:spcBef>
            </a:pPr>
            <a:r>
              <a:rPr lang="en"/>
              <a:t>Ensure Success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72625" y="1166850"/>
            <a:ext cx="4971376" cy="3976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5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8" name="Shape 5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8725" y="-45523"/>
            <a:ext cx="3116150" cy="2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Shape 50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075" y="-168650"/>
            <a:ext cx="3307924" cy="287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Shape 5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150" y="2306899"/>
            <a:ext cx="3283777" cy="285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Shape 51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23425" y="2306900"/>
            <a:ext cx="3199425" cy="2673674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Shape 512"/>
          <p:cNvSpPr txBox="1"/>
          <p:nvPr/>
        </p:nvSpPr>
        <p:spPr>
          <a:xfrm>
            <a:off x="2523125" y="0"/>
            <a:ext cx="1316699" cy="7070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Oyster Bay</a:t>
            </a:r>
          </a:p>
        </p:txBody>
      </p:sp>
      <p:sp>
        <p:nvSpPr>
          <p:cNvPr id="513" name="Shape 513"/>
          <p:cNvSpPr txBox="1"/>
          <p:nvPr/>
        </p:nvSpPr>
        <p:spPr>
          <a:xfrm>
            <a:off x="2523125" y="2306900"/>
            <a:ext cx="1018199" cy="63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Fidalgo</a:t>
            </a:r>
          </a:p>
        </p:txBody>
      </p:sp>
      <p:sp>
        <p:nvSpPr>
          <p:cNvPr id="514" name="Shape 514"/>
          <p:cNvSpPr txBox="1"/>
          <p:nvPr/>
        </p:nvSpPr>
        <p:spPr>
          <a:xfrm>
            <a:off x="7243575" y="2286475"/>
            <a:ext cx="1196700" cy="63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Manchester</a:t>
            </a:r>
          </a:p>
        </p:txBody>
      </p:sp>
      <p:sp>
        <p:nvSpPr>
          <p:cNvPr id="515" name="Shape 515"/>
          <p:cNvSpPr txBox="1"/>
          <p:nvPr/>
        </p:nvSpPr>
        <p:spPr>
          <a:xfrm>
            <a:off x="8034875" y="71400"/>
            <a:ext cx="1018199" cy="635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Dabob*</a:t>
            </a:r>
          </a:p>
        </p:txBody>
      </p:sp>
      <p:sp>
        <p:nvSpPr>
          <p:cNvPr id="516" name="Shape 516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Mortality</a:t>
            </a:r>
          </a:p>
        </p:txBody>
      </p:sp>
    </p:spTree>
  </p:cSld>
  <p:clrMapOvr>
    <a:masterClrMapping/>
  </p:clrMapOvr>
  <p:transition spd="slow">
    <p:cut/>
  </p:transition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 txBox="1"/>
          <p:nvPr>
            <p:ph idx="1" type="body"/>
          </p:nvPr>
        </p:nvSpPr>
        <p:spPr>
          <a:xfrm>
            <a:off x="483150" y="4445234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Oyster Bay Size Distribution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22" name="Shape 5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4325" y="0"/>
            <a:ext cx="4149674" cy="403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Shape 5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3937075" cy="403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Fidalgo Size Distribution</a:t>
            </a:r>
          </a:p>
        </p:txBody>
      </p:sp>
      <p:pic>
        <p:nvPicPr>
          <p:cNvPr id="529" name="Shape 5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4875" y="0"/>
            <a:ext cx="4649124" cy="421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0" name="Shape 5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4287325" cy="4215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Shape 535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Manchester Size Distribution</a:t>
            </a:r>
          </a:p>
        </p:txBody>
      </p:sp>
      <p:pic>
        <p:nvPicPr>
          <p:cNvPr id="536" name="Shape 5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84625" y="0"/>
            <a:ext cx="4759374" cy="435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Shape 5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"/>
            <a:ext cx="4324350" cy="440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Size Distribution</a:t>
            </a:r>
          </a:p>
        </p:txBody>
      </p:sp>
      <p:pic>
        <p:nvPicPr>
          <p:cNvPr id="543" name="Shape 5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8262" y="0"/>
            <a:ext cx="3207474" cy="279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Shape 5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91187"/>
            <a:ext cx="3048474" cy="265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Shape 54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20100" y="2491175"/>
            <a:ext cx="2923899" cy="2652325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Shape 546"/>
          <p:cNvSpPr txBox="1"/>
          <p:nvPr/>
        </p:nvSpPr>
        <p:spPr>
          <a:xfrm>
            <a:off x="0" y="2170350"/>
            <a:ext cx="1803000" cy="4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Oyster Bay</a:t>
            </a:r>
          </a:p>
        </p:txBody>
      </p:sp>
      <p:sp>
        <p:nvSpPr>
          <p:cNvPr id="547" name="Shape 547"/>
          <p:cNvSpPr txBox="1"/>
          <p:nvPr/>
        </p:nvSpPr>
        <p:spPr>
          <a:xfrm>
            <a:off x="3048475" y="2790625"/>
            <a:ext cx="1932899" cy="35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Fidalgo</a:t>
            </a:r>
          </a:p>
        </p:txBody>
      </p:sp>
      <p:sp>
        <p:nvSpPr>
          <p:cNvPr id="548" name="Shape 548"/>
          <p:cNvSpPr txBox="1"/>
          <p:nvPr/>
        </p:nvSpPr>
        <p:spPr>
          <a:xfrm>
            <a:off x="6220100" y="2215650"/>
            <a:ext cx="1381500" cy="3827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Manchester</a:t>
            </a:r>
          </a:p>
        </p:txBody>
      </p:sp>
    </p:spTree>
  </p:cSld>
  <p:clrMapOvr>
    <a:masterClrMapping/>
  </p:clrMapOvr>
  <p:transition spd="slow">
    <p:cut/>
  </p:transition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Shape 553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Number of Broods Produced</a:t>
            </a:r>
          </a:p>
        </p:txBody>
      </p:sp>
      <p:pic>
        <p:nvPicPr>
          <p:cNvPr id="554" name="Shape 5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650774" cy="440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Shape 5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4325" y="0"/>
            <a:ext cx="4326250" cy="440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Shape 560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Percent of Sample Brooding</a:t>
            </a:r>
          </a:p>
        </p:txBody>
      </p:sp>
      <p:pic>
        <p:nvPicPr>
          <p:cNvPr id="561" name="Shape 5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624600" cy="440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Shape 5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9400" y="0"/>
            <a:ext cx="4624600" cy="440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7" name="Shape 5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4624600" cy="467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Shape 5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24600" y="0"/>
            <a:ext cx="2600925" cy="137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Shape 5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4600" y="2742175"/>
            <a:ext cx="2600925" cy="137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Shape 5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24600" y="1394525"/>
            <a:ext cx="2600925" cy="1375050"/>
          </a:xfrm>
          <a:prstGeom prst="rect">
            <a:avLst/>
          </a:prstGeom>
          <a:noFill/>
          <a:ln>
            <a:noFill/>
          </a:ln>
        </p:spPr>
      </p:pic>
      <p:sp>
        <p:nvSpPr>
          <p:cNvPr id="571" name="Shape 571"/>
          <p:cNvSpPr txBox="1"/>
          <p:nvPr>
            <p:ph idx="1" type="body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Percent Brood vs Size</a:t>
            </a:r>
          </a:p>
        </p:txBody>
      </p:sp>
      <p:cxnSp>
        <p:nvCxnSpPr>
          <p:cNvPr id="572" name="Shape 572"/>
          <p:cNvCxnSpPr/>
          <p:nvPr/>
        </p:nvCxnSpPr>
        <p:spPr>
          <a:xfrm flipH="1">
            <a:off x="5597425" y="64850"/>
            <a:ext cx="6599" cy="12453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3" name="Shape 573"/>
          <p:cNvCxnSpPr/>
          <p:nvPr/>
        </p:nvCxnSpPr>
        <p:spPr>
          <a:xfrm>
            <a:off x="5594275" y="1435950"/>
            <a:ext cx="16200" cy="1249199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4" name="Shape 574"/>
          <p:cNvCxnSpPr/>
          <p:nvPr/>
        </p:nvCxnSpPr>
        <p:spPr>
          <a:xfrm flipH="1">
            <a:off x="5519575" y="2769575"/>
            <a:ext cx="6599" cy="14139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lg" w="lg" type="none"/>
            <a:tailEnd len="lg" w="lg" type="none"/>
          </a:ln>
        </p:spPr>
      </p:cxn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Outline</a:t>
            </a:r>
          </a:p>
        </p:txBody>
      </p:sp>
      <p:sp>
        <p:nvSpPr>
          <p:cNvPr id="62" name="Shape 62"/>
          <p:cNvSpPr txBox="1"/>
          <p:nvPr>
            <p:ph idx="1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Why Local Stocks?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B7B7B7"/>
              </a:solidFill>
            </a:endParaRP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B7B7B7"/>
              </a:solidFill>
            </a:endParaRP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Experiment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" name="Shape 63"/>
          <p:cNvSpPr txBox="1"/>
          <p:nvPr>
            <p:ph idx="2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Results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B7B7B7"/>
              </a:solidFill>
            </a:endParaRP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 sz="2400">
              <a:solidFill>
                <a:srgbClr val="B7B7B7"/>
              </a:solidFill>
            </a:endParaRPr>
          </a:p>
          <a:p>
            <a:pPr indent="-228600" lvl="0" marL="457200" rtl="0">
              <a:spcBef>
                <a:spcPts val="0"/>
              </a:spcBef>
              <a:buClr>
                <a:srgbClr val="B7B7B7"/>
              </a:buClr>
            </a:pPr>
            <a:r>
              <a:rPr lang="en">
                <a:solidFill>
                  <a:srgbClr val="B7B7B7"/>
                </a:solidFill>
              </a:rPr>
              <a:t>Conclusion</a:t>
            </a:r>
          </a:p>
          <a:p>
            <a:pPr indent="0" lvl="0" marL="457200" rtl="0">
              <a:spcBef>
                <a:spcPts val="0"/>
              </a:spcBef>
              <a:buNone/>
            </a:pPr>
            <a:r>
              <a:t/>
            </a:r>
            <a:endParaRPr>
              <a:solidFill>
                <a:srgbClr val="B7B7B7"/>
              </a:solidFill>
            </a:endParaRP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Experiment Basics</a:t>
            </a:r>
          </a:p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457200" y="1200150"/>
            <a:ext cx="4647600" cy="39431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rtl="0">
              <a:spcBef>
                <a:spcPts val="0"/>
              </a:spcBef>
            </a:pPr>
            <a:r>
              <a:rPr lang="en"/>
              <a:t>Reciprocal Transplant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Monitor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3 Groups 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4 Sites</a:t>
            </a:r>
          </a:p>
          <a:p>
            <a:pPr indent="-228600" lvl="1" marL="914400" rtl="0">
              <a:spcBef>
                <a:spcPts val="0"/>
              </a:spcBef>
            </a:pPr>
            <a:r>
              <a:rPr lang="en"/>
              <a:t>1 Year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3 Home Sites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1 Foreign Site</a:t>
            </a:r>
          </a:p>
        </p:txBody>
      </p:sp>
      <p:pic>
        <p:nvPicPr>
          <p:cNvPr id="70" name="Shape 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4900" y="0"/>
            <a:ext cx="4039100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9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69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/>
          <p:nvPr>
            <p:ph idx="1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Outplant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Larvae cultured by PSRF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Common Garden Conditions</a:t>
            </a:r>
          </a:p>
          <a:p>
            <a:pPr indent="-228600" lvl="0" marL="457200">
              <a:spcBef>
                <a:spcPts val="0"/>
              </a:spcBef>
            </a:pPr>
            <a:r>
              <a:rPr lang="en"/>
              <a:t>August 2013</a:t>
            </a:r>
          </a:p>
        </p:txBody>
      </p:sp>
      <p:sp>
        <p:nvSpPr>
          <p:cNvPr id="76" name="Shape 76"/>
          <p:cNvSpPr txBox="1"/>
          <p:nvPr>
            <p:ph idx="2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Broodstock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Collected by PSRF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Conditioned at Port Gamble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June 2013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7" name="Shape 77"/>
          <p:cNvPicPr preferRelativeResize="0"/>
          <p:nvPr/>
        </p:nvPicPr>
        <p:blipFill rotWithShape="1">
          <a:blip r:embed="rId3">
            <a:alphaModFix/>
          </a:blip>
          <a:srcRect b="0" l="6306" r="13756" t="0"/>
          <a:stretch/>
        </p:blipFill>
        <p:spPr>
          <a:xfrm>
            <a:off x="4513125" y="1032724"/>
            <a:ext cx="4630876" cy="4110773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Shape 78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/>
              <a:t>Broodstock and Outplanting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1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7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idx="1" type="body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Outplant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Larvae cultured by PSRF 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Common Garden Conditions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August 2013</a:t>
            </a:r>
          </a:p>
        </p:txBody>
      </p:sp>
      <p:sp>
        <p:nvSpPr>
          <p:cNvPr id="84" name="Shape 84"/>
          <p:cNvSpPr txBox="1"/>
          <p:nvPr>
            <p:ph idx="2" type="body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Broodstock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Collected by PSRF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Conditioned at Port Gamble</a:t>
            </a:r>
          </a:p>
          <a:p>
            <a:pPr indent="-228600" lvl="0" marL="457200" rtl="0">
              <a:spcBef>
                <a:spcPts val="0"/>
              </a:spcBef>
            </a:pPr>
            <a:r>
              <a:rPr lang="en"/>
              <a:t>June 2013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5" name="Shape 85"/>
          <p:cNvPicPr preferRelativeResize="0"/>
          <p:nvPr/>
        </p:nvPicPr>
        <p:blipFill rotWithShape="1">
          <a:blip r:embed="rId3">
            <a:alphaModFix/>
          </a:blip>
          <a:srcRect b="0" l="19282" r="13391" t="0"/>
          <a:stretch/>
        </p:blipFill>
        <p:spPr>
          <a:xfrm>
            <a:off x="0" y="1032725"/>
            <a:ext cx="4692275" cy="4110773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Shape 86"/>
          <p:cNvSpPr txBox="1"/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anchorCtr="0" anchor="b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Broodstock and Outplanting</a:t>
            </a:r>
          </a:p>
        </p:txBody>
      </p:sp>
    </p:spTree>
  </p:cSld>
  <p:clrMapOvr>
    <a:masterClrMapping/>
  </p:clrMapOvr>
  <p:transition spd="slow">
    <p:cut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4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8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